
<file path=[Content_Types].xml><?xml version="1.0" encoding="utf-8"?>
<Types xmlns="http://schemas.openxmlformats.org/package/2006/content-types">
  <Default Extension="png" ContentType="image/jpeg"/>
  <Default Extension="mp3" ContentType="audio/unknown"/>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4.pn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2" r:id="rId5"/>
    <p:sldId id="260" r:id="rId6"/>
    <p:sldId id="265" r:id="rId7"/>
    <p:sldId id="264" r:id="rId8"/>
    <p:sldId id="267" r:id="rId9"/>
    <p:sldId id="266" r:id="rId10"/>
    <p:sldId id="268" r:id="rId11"/>
    <p:sldId id="258" r:id="rId12"/>
    <p:sldId id="269" r:id="rId13"/>
    <p:sldId id="259" r:id="rId14"/>
    <p:sldId id="270" r:id="rId15"/>
    <p:sldId id="271" r:id="rId16"/>
    <p:sldId id="273" r:id="rId17"/>
    <p:sldId id="272"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1219"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628AFB12-ABDA-40E3-8A3C-FFBD2A3C0D7E}" type="datetime1">
              <a:rPr lang="it-IT"/>
              <a:pPr lvl="0"/>
              <a:t>21/02/2015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8F4B5249-BBA7-4C81-BFA7-4FB223733796}" type="slidenum">
              <a:t>‹N›</a:t>
            </a:fld>
            <a:endParaRPr lang="it-IT"/>
          </a:p>
        </p:txBody>
      </p:sp>
    </p:spTree>
    <p:extLst>
      <p:ext uri="{BB962C8B-B14F-4D97-AF65-F5344CB8AC3E}">
        <p14:creationId xmlns:p14="http://schemas.microsoft.com/office/powerpoint/2010/main" val="533019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37D20D2E-DAF5-4E50-AAA7-A0C5FF161187}" type="datetime1">
              <a:rPr lang="it-IT"/>
              <a:pPr lvl="0"/>
              <a:t>21/02/2015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C06CED73-993A-4DA1-B031-7E571E958B11}" type="slidenum">
              <a:t>‹N›</a:t>
            </a:fld>
            <a:endParaRPr lang="it-IT"/>
          </a:p>
        </p:txBody>
      </p:sp>
    </p:spTree>
    <p:extLst>
      <p:ext uri="{BB962C8B-B14F-4D97-AF65-F5344CB8AC3E}">
        <p14:creationId xmlns:p14="http://schemas.microsoft.com/office/powerpoint/2010/main" val="402596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028A46F-4BF2-45E8-BEA2-90B8AB130C65}" type="datetime1">
              <a:rPr lang="it-IT"/>
              <a:pPr lvl="0"/>
              <a:t>21/02/2015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0725CEA-176A-44A7-811B-112BCDF3724B}" type="slidenum">
              <a:t>‹N›</a:t>
            </a:fld>
            <a:endParaRPr lang="it-IT"/>
          </a:p>
        </p:txBody>
      </p:sp>
    </p:spTree>
    <p:extLst>
      <p:ext uri="{BB962C8B-B14F-4D97-AF65-F5344CB8AC3E}">
        <p14:creationId xmlns:p14="http://schemas.microsoft.com/office/powerpoint/2010/main" val="1909546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372D424B-5537-40C3-AF75-196855985BFE}" type="datetime1">
              <a:rPr lang="it-IT"/>
              <a:pPr lvl="0"/>
              <a:t>21/02/2015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248039BC-5D5C-4C65-8260-979FD79AFA2B}" type="slidenum">
              <a:t>‹N›</a:t>
            </a:fld>
            <a:endParaRPr lang="it-IT"/>
          </a:p>
        </p:txBody>
      </p:sp>
    </p:spTree>
    <p:extLst>
      <p:ext uri="{BB962C8B-B14F-4D97-AF65-F5344CB8AC3E}">
        <p14:creationId xmlns:p14="http://schemas.microsoft.com/office/powerpoint/2010/main" val="3729792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5CF1E020-0483-4682-8A99-128A468E6EFB}" type="datetime1">
              <a:rPr lang="it-IT"/>
              <a:pPr lvl="0"/>
              <a:t>21/02/2015</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12608680-2814-429A-A88E-E870DF4E489E}" type="slidenum">
              <a:t>‹N›</a:t>
            </a:fld>
            <a:endParaRPr lang="it-IT"/>
          </a:p>
        </p:txBody>
      </p:sp>
    </p:spTree>
    <p:extLst>
      <p:ext uri="{BB962C8B-B14F-4D97-AF65-F5344CB8AC3E}">
        <p14:creationId xmlns:p14="http://schemas.microsoft.com/office/powerpoint/2010/main" val="22758852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0BED40AE-511C-41E4-BC2A-6ECD0A9DE9FD}" type="datetime1">
              <a:rPr lang="it-IT"/>
              <a:pPr lvl="0"/>
              <a:t>21/02/2015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72BF488E-9487-4B77-B691-F746FFE9F0D9}" type="slidenum">
              <a:t>‹N›</a:t>
            </a:fld>
            <a:endParaRPr lang="it-IT"/>
          </a:p>
        </p:txBody>
      </p:sp>
    </p:spTree>
    <p:extLst>
      <p:ext uri="{BB962C8B-B14F-4D97-AF65-F5344CB8AC3E}">
        <p14:creationId xmlns:p14="http://schemas.microsoft.com/office/powerpoint/2010/main" val="42918799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FF7C9535-BD1B-40BF-A684-E521CDBE6DCF}" type="datetime1">
              <a:rPr lang="it-IT"/>
              <a:pPr lvl="0"/>
              <a:t>21/02/2015</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48EBD664-A010-4108-99A4-DC245FE914B0}" type="slidenum">
              <a:t>‹N›</a:t>
            </a:fld>
            <a:endParaRPr lang="it-IT"/>
          </a:p>
        </p:txBody>
      </p:sp>
    </p:spTree>
    <p:extLst>
      <p:ext uri="{BB962C8B-B14F-4D97-AF65-F5344CB8AC3E}">
        <p14:creationId xmlns:p14="http://schemas.microsoft.com/office/powerpoint/2010/main" val="687638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DB1FDE3E-ACBF-436B-81BC-F3079925A72C}" type="datetime1">
              <a:rPr lang="it-IT"/>
              <a:pPr lvl="0"/>
              <a:t>21/02/2015</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4B9BC829-45C0-4E98-9D5C-F120C79C584D}" type="slidenum">
              <a:t>‹N›</a:t>
            </a:fld>
            <a:endParaRPr lang="it-IT"/>
          </a:p>
        </p:txBody>
      </p:sp>
    </p:spTree>
    <p:extLst>
      <p:ext uri="{BB962C8B-B14F-4D97-AF65-F5344CB8AC3E}">
        <p14:creationId xmlns:p14="http://schemas.microsoft.com/office/powerpoint/2010/main" val="4092284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D41DD9BB-6C9D-41C6-97AF-B99AC58AD783}" type="datetime1">
              <a:rPr lang="it-IT"/>
              <a:pPr lvl="0"/>
              <a:t>21/02/2015</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4959B431-B394-4DA0-89C4-20078F39D0A1}" type="slidenum">
              <a:t>‹N›</a:t>
            </a:fld>
            <a:endParaRPr lang="it-IT"/>
          </a:p>
        </p:txBody>
      </p:sp>
    </p:spTree>
    <p:extLst>
      <p:ext uri="{BB962C8B-B14F-4D97-AF65-F5344CB8AC3E}">
        <p14:creationId xmlns:p14="http://schemas.microsoft.com/office/powerpoint/2010/main" val="890141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1E504710-C895-4A3F-9AA6-B8D64FFE6893}" type="datetime1">
              <a:rPr lang="it-IT"/>
              <a:pPr lvl="0"/>
              <a:t>21/02/2015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C84113A3-F52E-4437-A0AE-324D7CA1B042}" type="slidenum">
              <a:t>‹N›</a:t>
            </a:fld>
            <a:endParaRPr lang="it-IT"/>
          </a:p>
        </p:txBody>
      </p:sp>
    </p:spTree>
    <p:extLst>
      <p:ext uri="{BB962C8B-B14F-4D97-AF65-F5344CB8AC3E}">
        <p14:creationId xmlns:p14="http://schemas.microsoft.com/office/powerpoint/2010/main" val="2531465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AB5FA034-E6CA-4E78-9D52-D21D11C9F9CA}" type="datetime1">
              <a:rPr lang="it-IT"/>
              <a:pPr lvl="0"/>
              <a:t>21/02/2015</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13BA286A-4437-4D40-9F63-00D8FFE0EE8B}" type="slidenum">
              <a:t>‹N›</a:t>
            </a:fld>
            <a:endParaRPr lang="it-IT"/>
          </a:p>
        </p:txBody>
      </p:sp>
    </p:spTree>
    <p:extLst>
      <p:ext uri="{BB962C8B-B14F-4D97-AF65-F5344CB8AC3E}">
        <p14:creationId xmlns:p14="http://schemas.microsoft.com/office/powerpoint/2010/main" val="2047767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31E9BB6A-2443-4200-8266-D3CF590644BC}" type="datetime1">
              <a:rPr lang="it-IT"/>
              <a:pPr lvl="0"/>
              <a:t>21/02/2015</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570F9779-3C6F-46A8-82C2-1AB7133CA78E}"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olo 1"/>
          <p:cNvSpPr txBox="1">
            <a:spLocks noGrp="1"/>
          </p:cNvSpPr>
          <p:nvPr>
            <p:ph type="ctrTitle"/>
          </p:nvPr>
        </p:nvSpPr>
        <p:spPr>
          <a:xfrm>
            <a:off x="5097734" y="0"/>
            <a:ext cx="4046265" cy="1988838"/>
          </a:xfrm>
          <a:solidFill>
            <a:srgbClr val="FAC090"/>
          </a:solidFill>
          <a:ln w="25402">
            <a:solidFill>
              <a:srgbClr val="71893F"/>
            </a:solidFill>
            <a:prstDash val="solid"/>
          </a:ln>
        </p:spPr>
        <p:txBody>
          <a:bodyPr/>
          <a:lstStyle/>
          <a:p>
            <a:pPr lvl="0"/>
            <a:r>
              <a:rPr lang="it-IT" sz="4000" b="1">
                <a:solidFill>
                  <a:srgbClr val="77933C"/>
                </a:solidFill>
              </a:rPr>
              <a:t>Thomas Mann, </a:t>
            </a:r>
            <a:br>
              <a:rPr lang="it-IT" sz="4000" b="1">
                <a:solidFill>
                  <a:srgbClr val="77933C"/>
                </a:solidFill>
              </a:rPr>
            </a:br>
            <a:r>
              <a:rPr lang="it-IT" sz="4000" b="1" i="1">
                <a:solidFill>
                  <a:srgbClr val="77933C"/>
                </a:solidFill>
              </a:rPr>
              <a:t>I Buddenbrook</a:t>
            </a:r>
            <a:r>
              <a:rPr lang="it-IT" sz="4000" b="1">
                <a:solidFill>
                  <a:srgbClr val="77933C"/>
                </a:solidFill>
              </a:rPr>
              <a:t> (1901)</a:t>
            </a:r>
          </a:p>
        </p:txBody>
      </p:sp>
      <p:sp>
        <p:nvSpPr>
          <p:cNvPr id="3" name="Sottotitolo 2"/>
          <p:cNvSpPr txBox="1">
            <a:spLocks noGrp="1"/>
          </p:cNvSpPr>
          <p:nvPr>
            <p:ph type="subTitle" idx="1"/>
          </p:nvPr>
        </p:nvSpPr>
        <p:spPr>
          <a:xfrm>
            <a:off x="5097734" y="1988838"/>
            <a:ext cx="4046265" cy="4869161"/>
          </a:xfrm>
          <a:solidFill>
            <a:srgbClr val="FAC090"/>
          </a:solidFill>
        </p:spPr>
        <p:txBody>
          <a:bodyPr/>
          <a:lstStyle/>
          <a:p>
            <a:pPr lvl="0"/>
            <a:r>
              <a:rPr lang="it-IT" sz="2400" b="1">
                <a:solidFill>
                  <a:srgbClr val="4A452A"/>
                </a:solidFill>
              </a:rPr>
              <a:t>Lubecca 1875 – Kilchberg 1955</a:t>
            </a:r>
            <a:endParaRPr lang="it-IT" b="1">
              <a:solidFill>
                <a:srgbClr val="4A452A"/>
              </a:solidFill>
            </a:endParaRPr>
          </a:p>
          <a:p>
            <a:pPr lvl="0">
              <a:spcBef>
                <a:spcPts val="300"/>
              </a:spcBef>
            </a:pPr>
            <a:endParaRPr lang="it-IT" sz="1200" b="1">
              <a:solidFill>
                <a:srgbClr val="4A452A"/>
              </a:solidFill>
            </a:endParaRPr>
          </a:p>
          <a:p>
            <a:pPr lvl="0">
              <a:spcBef>
                <a:spcPts val="600"/>
              </a:spcBef>
            </a:pPr>
            <a:r>
              <a:rPr lang="it-IT" sz="2400" b="1">
                <a:solidFill>
                  <a:srgbClr val="4A452A"/>
                </a:solidFill>
              </a:rPr>
              <a:t>Premio Nobel per la Letteratura nel 1929</a:t>
            </a:r>
          </a:p>
          <a:p>
            <a:pPr lvl="0">
              <a:spcBef>
                <a:spcPts val="300"/>
              </a:spcBef>
            </a:pPr>
            <a:endParaRPr lang="it-IT" sz="1200" b="1">
              <a:solidFill>
                <a:srgbClr val="4A452A"/>
              </a:solidFill>
            </a:endParaRPr>
          </a:p>
          <a:p>
            <a:pPr lvl="0">
              <a:spcBef>
                <a:spcPts val="600"/>
              </a:spcBef>
            </a:pPr>
            <a:r>
              <a:rPr lang="it-IT" sz="2400" b="1">
                <a:solidFill>
                  <a:srgbClr val="4A452A"/>
                </a:solidFill>
              </a:rPr>
              <a:t>Autore de</a:t>
            </a:r>
          </a:p>
          <a:p>
            <a:pPr lvl="0">
              <a:spcBef>
                <a:spcPts val="600"/>
              </a:spcBef>
            </a:pPr>
            <a:r>
              <a:rPr lang="it-IT" sz="2400" b="1" i="1">
                <a:solidFill>
                  <a:srgbClr val="4A452A"/>
                </a:solidFill>
              </a:rPr>
              <a:t>La montagna magica</a:t>
            </a:r>
            <a:br>
              <a:rPr lang="it-IT" sz="2400" b="1" i="1">
                <a:solidFill>
                  <a:srgbClr val="4A452A"/>
                </a:solidFill>
              </a:rPr>
            </a:br>
            <a:r>
              <a:rPr lang="it-IT" sz="2400" b="1" i="1">
                <a:solidFill>
                  <a:srgbClr val="4A452A"/>
                </a:solidFill>
              </a:rPr>
              <a:t>Morte a Venezia</a:t>
            </a:r>
          </a:p>
          <a:p>
            <a:pPr lvl="0">
              <a:spcBef>
                <a:spcPts val="600"/>
              </a:spcBef>
            </a:pPr>
            <a:r>
              <a:rPr lang="it-IT" sz="2400" b="1" i="1">
                <a:solidFill>
                  <a:srgbClr val="4A452A"/>
                </a:solidFill>
              </a:rPr>
              <a:t>Giuseppe e i suoi fratelli</a:t>
            </a:r>
            <a:br>
              <a:rPr lang="it-IT" sz="2400" b="1" i="1">
                <a:solidFill>
                  <a:srgbClr val="4A452A"/>
                </a:solidFill>
              </a:rPr>
            </a:br>
            <a:r>
              <a:rPr lang="it-IT" sz="2400" b="1" i="1">
                <a:solidFill>
                  <a:srgbClr val="4A452A"/>
                </a:solidFill>
              </a:rPr>
              <a:t>Doctor Faustus</a:t>
            </a:r>
          </a:p>
          <a:p>
            <a:pPr lvl="0">
              <a:spcBef>
                <a:spcPts val="600"/>
              </a:spcBef>
            </a:pPr>
            <a:endParaRPr lang="it-IT" sz="2400" b="1" i="1">
              <a:solidFill>
                <a:srgbClr val="4A452A"/>
              </a:solidFill>
            </a:endParaRPr>
          </a:p>
          <a:p>
            <a:pPr lvl="0">
              <a:spcBef>
                <a:spcPts val="500"/>
              </a:spcBef>
            </a:pPr>
            <a:r>
              <a:rPr lang="it-IT" sz="2000" b="1">
                <a:solidFill>
                  <a:srgbClr val="4A452A"/>
                </a:solidFill>
              </a:rPr>
              <a:t>Dipinto di Johann Lindner 1924</a:t>
            </a:r>
          </a:p>
        </p:txBody>
      </p:sp>
      <p:pic>
        <p:nvPicPr>
          <p:cNvPr id="4" name="Immagine 3"/>
          <p:cNvPicPr>
            <a:picLocks noChangeAspect="1"/>
          </p:cNvPicPr>
          <p:nvPr/>
        </p:nvPicPr>
        <p:blipFill>
          <a:blip r:embed="rId2"/>
          <a:stretch>
            <a:fillRect/>
          </a:stretch>
        </p:blipFill>
        <p:spPr>
          <a:xfrm>
            <a:off x="-20830" y="0"/>
            <a:ext cx="5118564"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13">
    <p:bg>
      <p:bgPr>
        <a:solidFill>
          <a:srgbClr val="E13715"/>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0"/>
            <a:ext cx="8229600" cy="836712"/>
          </a:xfrm>
        </p:spPr>
        <p:txBody>
          <a:bodyPr/>
          <a:lstStyle/>
          <a:p>
            <a:pPr lvl="0"/>
            <a:r>
              <a:rPr lang="it-IT" sz="4000" b="1">
                <a:solidFill>
                  <a:srgbClr val="FFC000"/>
                </a:solidFill>
              </a:rPr>
              <a:t>P. IV, Amburgo, Lubecca </a:t>
            </a:r>
            <a:r>
              <a:rPr lang="it-IT" sz="2400" b="1" i="1">
                <a:solidFill>
                  <a:srgbClr val="FFC000"/>
                </a:solidFill>
              </a:rPr>
              <a:t>(1846-1855)</a:t>
            </a:r>
          </a:p>
        </p:txBody>
      </p:sp>
      <p:pic>
        <p:nvPicPr>
          <p:cNvPr id="3" name="Segnaposto contenuto 3"/>
          <p:cNvPicPr>
            <a:picLocks noGrp="1" noChangeAspect="1"/>
          </p:cNvPicPr>
          <p:nvPr>
            <p:ph idx="1"/>
          </p:nvPr>
        </p:nvPicPr>
        <p:blipFill>
          <a:blip r:embed="rId2"/>
          <a:stretch>
            <a:fillRect/>
          </a:stretch>
        </p:blipFill>
        <p:spPr>
          <a:xfrm>
            <a:off x="0" y="1196748"/>
            <a:ext cx="5936659" cy="3816431"/>
          </a:xfrm>
        </p:spPr>
      </p:pic>
      <p:sp>
        <p:nvSpPr>
          <p:cNvPr id="4" name="CasellaDiTesto 4"/>
          <p:cNvSpPr txBox="1"/>
          <p:nvPr/>
        </p:nvSpPr>
        <p:spPr>
          <a:xfrm>
            <a:off x="0" y="5085179"/>
            <a:ext cx="6084170" cy="46166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FFC000"/>
                </a:solidFill>
                <a:uFillTx/>
                <a:latin typeface="Calibri"/>
              </a:rPr>
              <a:t>Gotthard Kühl, Lübecker Weisenhaus (1894)</a:t>
            </a:r>
          </a:p>
        </p:txBody>
      </p:sp>
      <p:sp>
        <p:nvSpPr>
          <p:cNvPr id="5" name="CasellaDiTesto 5"/>
          <p:cNvSpPr txBox="1"/>
          <p:nvPr/>
        </p:nvSpPr>
        <p:spPr>
          <a:xfrm>
            <a:off x="6084170" y="908721"/>
            <a:ext cx="2952323" cy="594008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C000"/>
                </a:solidFill>
                <a:uFillTx/>
                <a:latin typeface="Calibri"/>
              </a:rPr>
              <a:t>La rivoluzione non passa da Lubecca, il provincialismo, la ridicola paura dei notabili e la ridicola sommossa.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C000"/>
                </a:solidFill>
                <a:uFillTx/>
                <a:latin typeface="Calibri"/>
              </a:rPr>
              <a:t>La grande storia e la piccola storia.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C000"/>
                </a:solidFill>
                <a:uFillTx/>
                <a:latin typeface="Calibri"/>
              </a:rPr>
              <a:t>Christian, l’anti Thomas, una figura sghemba, vacua, inconcludente, senza </a:t>
            </a:r>
            <a:r>
              <a:rPr lang="it-IT" sz="2400" b="1" i="0" u="none" strike="noStrike" kern="0" cap="none" spc="0" baseline="0">
                <a:solidFill>
                  <a:srgbClr val="FFC000"/>
                </a:solidFill>
                <a:uFillTx/>
                <a:latin typeface="Calibri"/>
              </a:rPr>
              <a:t>carattere.</a:t>
            </a:r>
            <a:endParaRPr lang="it-IT" sz="24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FFC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3">
    <p:bg>
      <p:bgPr>
        <a:solidFill>
          <a:srgbClr val="FFC0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10497" y="-16962"/>
            <a:ext cx="9144000" cy="692694"/>
          </a:xfrm>
        </p:spPr>
        <p:txBody>
          <a:bodyPr/>
          <a:lstStyle/>
          <a:p>
            <a:pPr lvl="0"/>
            <a:r>
              <a:rPr lang="it-IT" sz="3600" b="1">
                <a:solidFill>
                  <a:srgbClr val="376092"/>
                </a:solidFill>
              </a:rPr>
              <a:t>P. V – Lubecca, Amsterdam </a:t>
            </a:r>
            <a:r>
              <a:rPr lang="it-IT" sz="2400" b="1" i="1">
                <a:solidFill>
                  <a:srgbClr val="376092"/>
                </a:solidFill>
              </a:rPr>
              <a:t>(1856 -1857)</a:t>
            </a:r>
            <a:r>
              <a:rPr lang="it-IT" sz="3600" b="1">
                <a:solidFill>
                  <a:srgbClr val="376092"/>
                </a:solidFill>
              </a:rPr>
              <a:t>  </a:t>
            </a:r>
          </a:p>
        </p:txBody>
      </p:sp>
      <p:pic>
        <p:nvPicPr>
          <p:cNvPr id="3" name="Segnaposto contenuto 8"/>
          <p:cNvPicPr>
            <a:picLocks noGrp="1" noChangeAspect="1"/>
          </p:cNvPicPr>
          <p:nvPr>
            <p:ph idx="1"/>
          </p:nvPr>
        </p:nvPicPr>
        <p:blipFill>
          <a:blip r:embed="rId2"/>
          <a:stretch>
            <a:fillRect/>
          </a:stretch>
        </p:blipFill>
        <p:spPr>
          <a:xfrm>
            <a:off x="-9564" y="692694"/>
            <a:ext cx="6408691" cy="4109569"/>
          </a:xfrm>
        </p:spPr>
      </p:pic>
      <p:sp>
        <p:nvSpPr>
          <p:cNvPr id="4" name="CasellaDiTesto 10"/>
          <p:cNvSpPr txBox="1"/>
          <p:nvPr/>
        </p:nvSpPr>
        <p:spPr>
          <a:xfrm>
            <a:off x="3483" y="4941170"/>
            <a:ext cx="6080686"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376092"/>
                </a:solidFill>
                <a:uFillTx/>
                <a:latin typeface="Calibri"/>
              </a:rPr>
              <a:t>Gotthardt Kühl, Braudiele in Lübeck (1915)</a:t>
            </a:r>
          </a:p>
        </p:txBody>
      </p:sp>
      <p:sp>
        <p:nvSpPr>
          <p:cNvPr id="5" name="CasellaDiTesto 12"/>
          <p:cNvSpPr txBox="1"/>
          <p:nvPr/>
        </p:nvSpPr>
        <p:spPr>
          <a:xfrm>
            <a:off x="6566544" y="548676"/>
            <a:ext cx="2520278" cy="594008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376092"/>
                </a:solidFill>
                <a:uFillTx/>
                <a:latin typeface="Calibri"/>
              </a:rPr>
              <a:t>Morte di Johann Buddenbrook. Thomas eredita la ditta.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376092"/>
                </a:solidFill>
                <a:uFillTx/>
                <a:latin typeface="Calibri"/>
              </a:rPr>
              <a:t>Christian ritorna dall’Inghilterra.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376092"/>
                </a:solidFill>
                <a:uFillTx/>
                <a:latin typeface="Calibri"/>
              </a:rPr>
              <a:t>Madame Elisabeth organizza la scuola biblica e le iniziative caritatevoli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376092"/>
                </a:solidFill>
                <a:uFillTx/>
                <a:latin typeface="Calibri"/>
              </a:rPr>
              <a:t>Thomas conosce Gerda ad Amsterdam e la sposa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376092"/>
                </a:solidFill>
                <a:uFillTx/>
                <a:latin typeface="Calibri"/>
              </a:rPr>
              <a:t>Sievert Tiburtius sposa Klara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14">
    <p:bg>
      <p:bgPr>
        <a:solidFill>
          <a:srgbClr val="FFC0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10497" y="-16962"/>
            <a:ext cx="9144000" cy="692694"/>
          </a:xfrm>
        </p:spPr>
        <p:txBody>
          <a:bodyPr/>
          <a:lstStyle/>
          <a:p>
            <a:pPr lvl="0"/>
            <a:r>
              <a:rPr lang="it-IT" sz="3600" b="1">
                <a:solidFill>
                  <a:srgbClr val="376092"/>
                </a:solidFill>
              </a:rPr>
              <a:t>P. V – Lubecca, Amsterdam </a:t>
            </a:r>
            <a:r>
              <a:rPr lang="it-IT" sz="2400" b="1" i="1">
                <a:solidFill>
                  <a:srgbClr val="376092"/>
                </a:solidFill>
              </a:rPr>
              <a:t>(1856 -1857)</a:t>
            </a:r>
            <a:r>
              <a:rPr lang="it-IT" sz="3600" b="1">
                <a:solidFill>
                  <a:srgbClr val="376092"/>
                </a:solidFill>
              </a:rPr>
              <a:t>  </a:t>
            </a:r>
          </a:p>
        </p:txBody>
      </p:sp>
      <p:pic>
        <p:nvPicPr>
          <p:cNvPr id="3" name="Segnaposto contenuto 8"/>
          <p:cNvPicPr>
            <a:picLocks noGrp="1" noChangeAspect="1"/>
          </p:cNvPicPr>
          <p:nvPr>
            <p:ph idx="1"/>
          </p:nvPr>
        </p:nvPicPr>
        <p:blipFill>
          <a:blip r:embed="rId2"/>
          <a:stretch>
            <a:fillRect/>
          </a:stretch>
        </p:blipFill>
        <p:spPr>
          <a:xfrm>
            <a:off x="3483" y="666954"/>
            <a:ext cx="5935105" cy="3805879"/>
          </a:xfrm>
        </p:spPr>
      </p:pic>
      <p:sp>
        <p:nvSpPr>
          <p:cNvPr id="4" name="CasellaDiTesto 10"/>
          <p:cNvSpPr txBox="1"/>
          <p:nvPr/>
        </p:nvSpPr>
        <p:spPr>
          <a:xfrm>
            <a:off x="0" y="4544439"/>
            <a:ext cx="5940152"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376092"/>
                </a:solidFill>
                <a:uFillTx/>
                <a:latin typeface="Calibri"/>
              </a:rPr>
              <a:t>Gotthardt Kühl, Braudiele in Lübeck (1915)</a:t>
            </a:r>
          </a:p>
        </p:txBody>
      </p:sp>
      <p:sp>
        <p:nvSpPr>
          <p:cNvPr id="5" name="CasellaDiTesto 12"/>
          <p:cNvSpPr txBox="1"/>
          <p:nvPr/>
        </p:nvSpPr>
        <p:spPr>
          <a:xfrm>
            <a:off x="5940152" y="548676"/>
            <a:ext cx="3203847" cy="6001646"/>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376092"/>
                </a:solidFill>
                <a:uFillTx/>
                <a:latin typeface="Calibri"/>
              </a:rPr>
              <a:t>La religione come strumento di controllo sociale. Religione senza trascendenza. Pietismo e metodismo. Religione secca, austera, legnosa.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376092"/>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376092"/>
                </a:solidFill>
                <a:uFillTx/>
                <a:latin typeface="Calibri"/>
              </a:rPr>
              <a:t>Gerda e Thomas. Gerda è estranea al mondo dei Buddenbrook, è un tocco di esotismo fine a se stesso nel provincialismo di Thomas. Gerda non cambia Thomas.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4">
    <p:bg>
      <p:bgPr>
        <a:solidFill>
          <a:srgbClr val="50260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1143000"/>
          </a:xfrm>
        </p:spPr>
        <p:txBody>
          <a:bodyPr/>
          <a:lstStyle/>
          <a:p>
            <a:pPr lvl="0"/>
            <a:r>
              <a:rPr lang="it-IT" sz="3600" b="1">
                <a:solidFill>
                  <a:srgbClr val="95B3D7"/>
                </a:solidFill>
              </a:rPr>
              <a:t>P. VI, Lubecca, Amburgo, Monaco </a:t>
            </a:r>
            <a:r>
              <a:rPr lang="it-IT" sz="2400" b="1" i="1">
                <a:solidFill>
                  <a:srgbClr val="95B3D7"/>
                </a:solidFill>
              </a:rPr>
              <a:t>(1857-1860)</a:t>
            </a:r>
          </a:p>
        </p:txBody>
      </p:sp>
      <p:sp>
        <p:nvSpPr>
          <p:cNvPr id="3" name="CasellaDiTesto 4"/>
          <p:cNvSpPr txBox="1"/>
          <p:nvPr/>
        </p:nvSpPr>
        <p:spPr>
          <a:xfrm>
            <a:off x="0" y="5991670"/>
            <a:ext cx="6516215"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0" cap="none" spc="0" baseline="0">
                <a:solidFill>
                  <a:srgbClr val="95B3D7"/>
                </a:solidFill>
                <a:uFillTx/>
                <a:latin typeface="Calibri"/>
              </a:rPr>
              <a:t>Adolf von Menzel, Im Biergarten (1883)</a:t>
            </a:r>
            <a:endParaRPr lang="it-IT" sz="2400" b="1" i="1" u="none" strike="noStrike" kern="1200" cap="none" spc="0" baseline="0">
              <a:solidFill>
                <a:srgbClr val="95B3D7"/>
              </a:solidFill>
              <a:uFillTx/>
              <a:latin typeface="Calibri"/>
            </a:endParaRPr>
          </a:p>
        </p:txBody>
      </p:sp>
      <p:pic>
        <p:nvPicPr>
          <p:cNvPr id="4" name="Segnaposto contenuto 5"/>
          <p:cNvPicPr>
            <a:picLocks noGrp="1" noChangeAspect="1"/>
          </p:cNvPicPr>
          <p:nvPr>
            <p:ph idx="1"/>
          </p:nvPr>
        </p:nvPicPr>
        <p:blipFill>
          <a:blip r:embed="rId2"/>
          <a:stretch>
            <a:fillRect/>
          </a:stretch>
        </p:blipFill>
        <p:spPr>
          <a:xfrm>
            <a:off x="0" y="1124739"/>
            <a:ext cx="6094841" cy="4525959"/>
          </a:xfrm>
        </p:spPr>
      </p:pic>
      <p:sp>
        <p:nvSpPr>
          <p:cNvPr id="5" name="CasellaDiTesto 6"/>
          <p:cNvSpPr txBox="1"/>
          <p:nvPr/>
        </p:nvSpPr>
        <p:spPr>
          <a:xfrm>
            <a:off x="6156179" y="980730"/>
            <a:ext cx="2987820" cy="5509195"/>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Christian estromesso dalla ditta e  mandato ad Amburgo.</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95B3D7"/>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Tony va a Monaco, conosce Permaneder.</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95B3D7"/>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Secondo matrimonio di Tony.</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Il secondo parto di Tony (morte della bambina).</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95B3D7"/>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 Secondo divorzio di Tony.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15">
    <p:bg>
      <p:bgPr>
        <a:solidFill>
          <a:srgbClr val="50260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1143000"/>
          </a:xfrm>
        </p:spPr>
        <p:txBody>
          <a:bodyPr/>
          <a:lstStyle/>
          <a:p>
            <a:pPr lvl="0"/>
            <a:r>
              <a:rPr lang="it-IT" sz="3600" b="1">
                <a:solidFill>
                  <a:srgbClr val="95B3D7"/>
                </a:solidFill>
              </a:rPr>
              <a:t>P. VI, Lubecca, Amburgo, Monaco </a:t>
            </a:r>
            <a:r>
              <a:rPr lang="it-IT" sz="2400" b="1" i="1">
                <a:solidFill>
                  <a:srgbClr val="95B3D7"/>
                </a:solidFill>
              </a:rPr>
              <a:t>(1857-1860)</a:t>
            </a:r>
          </a:p>
        </p:txBody>
      </p:sp>
      <p:sp>
        <p:nvSpPr>
          <p:cNvPr id="3" name="CasellaDiTesto 4"/>
          <p:cNvSpPr txBox="1"/>
          <p:nvPr/>
        </p:nvSpPr>
        <p:spPr>
          <a:xfrm>
            <a:off x="0" y="5991670"/>
            <a:ext cx="6516215"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0" cap="none" spc="0" baseline="0">
                <a:solidFill>
                  <a:srgbClr val="95B3D7"/>
                </a:solidFill>
                <a:uFillTx/>
                <a:latin typeface="Calibri"/>
              </a:rPr>
              <a:t>Adolf von Menzel, Im Biergarten (1883)</a:t>
            </a:r>
            <a:endParaRPr lang="it-IT" sz="2400" b="1" i="1" u="none" strike="noStrike" kern="1200" cap="none" spc="0" baseline="0">
              <a:solidFill>
                <a:srgbClr val="95B3D7"/>
              </a:solidFill>
              <a:uFillTx/>
              <a:latin typeface="Calibri"/>
            </a:endParaRPr>
          </a:p>
        </p:txBody>
      </p:sp>
      <p:pic>
        <p:nvPicPr>
          <p:cNvPr id="4" name="Segnaposto contenuto 5"/>
          <p:cNvPicPr>
            <a:picLocks noGrp="1" noChangeAspect="1"/>
          </p:cNvPicPr>
          <p:nvPr>
            <p:ph idx="1"/>
          </p:nvPr>
        </p:nvPicPr>
        <p:blipFill>
          <a:blip r:embed="rId2"/>
          <a:stretch>
            <a:fillRect/>
          </a:stretch>
        </p:blipFill>
        <p:spPr>
          <a:xfrm>
            <a:off x="0" y="1124739"/>
            <a:ext cx="6094841" cy="4525959"/>
          </a:xfrm>
        </p:spPr>
      </p:pic>
      <p:sp>
        <p:nvSpPr>
          <p:cNvPr id="5" name="CasellaDiTesto 6"/>
          <p:cNvSpPr txBox="1"/>
          <p:nvPr/>
        </p:nvSpPr>
        <p:spPr>
          <a:xfrm>
            <a:off x="6156179" y="980730"/>
            <a:ext cx="2987820" cy="5170648"/>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Incapacità di Tony di adattarsi alla vita della grande metropoli meridionale.</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95B3D7"/>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Distinzione tra l’austera e luterana Lubecca e la Monaco cattolica e movimentata.</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95B3D7"/>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Permaneder non attaccato al denaro e non votato al lavoro.</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6">
    <p:bg>
      <p:bgPr>
        <a:solidFill>
          <a:srgbClr val="50260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171404"/>
            <a:ext cx="9144000" cy="836712"/>
          </a:xfrm>
        </p:spPr>
        <p:txBody>
          <a:bodyPr/>
          <a:lstStyle/>
          <a:p>
            <a:pPr lvl="0"/>
            <a:r>
              <a:rPr lang="it-IT" sz="3600" b="1">
                <a:solidFill>
                  <a:srgbClr val="95B3D7"/>
                </a:solidFill>
              </a:rPr>
              <a:t>P. VI, capitolo X, a metà</a:t>
            </a:r>
            <a:endParaRPr lang="it-IT" sz="2400" b="1" i="1">
              <a:solidFill>
                <a:srgbClr val="95B3D7"/>
              </a:solidFill>
            </a:endParaRPr>
          </a:p>
        </p:txBody>
      </p:sp>
      <p:sp>
        <p:nvSpPr>
          <p:cNvPr id="3" name="CasellaDiTesto 4"/>
          <p:cNvSpPr txBox="1"/>
          <p:nvPr/>
        </p:nvSpPr>
        <p:spPr>
          <a:xfrm>
            <a:off x="107506" y="5733260"/>
            <a:ext cx="4320475" cy="70788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1" u="none" strike="noStrike" kern="0" cap="none" spc="0" baseline="0">
                <a:solidFill>
                  <a:srgbClr val="95B3D7"/>
                </a:solidFill>
                <a:uFillTx/>
                <a:latin typeface="Calibri"/>
              </a:rPr>
              <a:t>A. Stubbendorf, Die Breite Strasse in Lübeck (1889)</a:t>
            </a:r>
            <a:endParaRPr lang="it-IT" sz="2000" b="1" i="1" u="none" strike="noStrike" kern="1200" cap="none" spc="0" baseline="0">
              <a:solidFill>
                <a:srgbClr val="95B3D7"/>
              </a:solidFill>
              <a:uFillTx/>
              <a:latin typeface="Calibri"/>
            </a:endParaRPr>
          </a:p>
        </p:txBody>
      </p:sp>
      <p:sp>
        <p:nvSpPr>
          <p:cNvPr id="4" name="CasellaDiTesto 6"/>
          <p:cNvSpPr txBox="1"/>
          <p:nvPr/>
        </p:nvSpPr>
        <p:spPr>
          <a:xfrm>
            <a:off x="4572000" y="692694"/>
            <a:ext cx="4572000" cy="584775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376092"/>
                </a:solidFill>
                <a:uFillTx/>
                <a:latin typeface="Calibri"/>
              </a:rPr>
              <a:t> </a:t>
            </a:r>
            <a:r>
              <a:rPr lang="it-IT" sz="2200" b="1" i="0" u="none" strike="noStrike" kern="1200" cap="none" spc="0" baseline="0">
                <a:solidFill>
                  <a:srgbClr val="95B3D7"/>
                </a:solidFill>
                <a:uFillTx/>
                <a:latin typeface="Calibri"/>
              </a:rPr>
              <a:t>«Come? E’ vergogna e scandalo nella vita solo quello che la gente viene a sapere? Oh no! La vergogna segreta che ti rode in silenzio e distrugge il rispetto di te stesso è mille volte peggio! Noi Buddenbrook siamo forse di quelli che vogliono sembrare impeccabili di fuori mentre ingoiano umiliazioni fra le quattro pareti? Tom, mi meraviglio di te! Pensa al babbo, come si comporterebbe lui, e giudica secondo il suo spirito. No, tutto deve essere chiaro e pulito… In qualunque momento tu puoi mostrare i tuoi libri a chiunque e dire: ecco qua… E così dev’essere per ciascuno di noi».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(350-351)</a:t>
            </a:r>
          </a:p>
        </p:txBody>
      </p:sp>
      <p:pic>
        <p:nvPicPr>
          <p:cNvPr id="5" name="Segnaposto contenuto 4"/>
          <p:cNvPicPr>
            <a:picLocks noGrp="1" noChangeAspect="1"/>
          </p:cNvPicPr>
          <p:nvPr>
            <p:ph idx="1"/>
          </p:nvPr>
        </p:nvPicPr>
        <p:blipFill>
          <a:blip r:embed="rId2"/>
          <a:stretch>
            <a:fillRect/>
          </a:stretch>
        </p:blipFill>
        <p:spPr>
          <a:xfrm>
            <a:off x="251524" y="767620"/>
            <a:ext cx="4172708" cy="4965640"/>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8">
    <p:bg>
      <p:bgPr>
        <a:solidFill>
          <a:srgbClr val="BFBFBF"/>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188640"/>
            <a:ext cx="5868143" cy="706090"/>
          </a:xfrm>
        </p:spPr>
        <p:txBody>
          <a:bodyPr/>
          <a:lstStyle/>
          <a:p>
            <a:pPr lvl="0"/>
            <a:r>
              <a:rPr lang="it-IT" b="1">
                <a:solidFill>
                  <a:srgbClr val="E46C0A"/>
                </a:solidFill>
              </a:rPr>
              <a:t>P. VII – Lubecca </a:t>
            </a:r>
            <a:br>
              <a:rPr lang="it-IT" b="1">
                <a:solidFill>
                  <a:srgbClr val="E46C0A"/>
                </a:solidFill>
              </a:rPr>
            </a:br>
            <a:r>
              <a:rPr lang="it-IT" sz="2400" b="1" i="1">
                <a:solidFill>
                  <a:srgbClr val="E46C0A"/>
                </a:solidFill>
              </a:rPr>
              <a:t>(1861-1866)</a:t>
            </a:r>
          </a:p>
        </p:txBody>
      </p:sp>
      <p:sp>
        <p:nvSpPr>
          <p:cNvPr id="3" name="CasellaDiTesto 5"/>
          <p:cNvSpPr txBox="1"/>
          <p:nvPr/>
        </p:nvSpPr>
        <p:spPr>
          <a:xfrm>
            <a:off x="0" y="5559625"/>
            <a:ext cx="5580107"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E46C0A"/>
                </a:solidFill>
                <a:uFillTx/>
                <a:latin typeface="Calibri"/>
              </a:rPr>
              <a:t>H. E. Linde-Walther, Die Hartengrube in Lübeck (1903 ca.) </a:t>
            </a:r>
            <a:endParaRPr lang="it-IT" sz="2400" b="1" i="1" u="none" strike="noStrike" kern="1200" cap="all" spc="0" baseline="0">
              <a:solidFill>
                <a:srgbClr val="000000"/>
              </a:solidFill>
              <a:uFillTx/>
              <a:latin typeface="Calibri"/>
            </a:endParaRPr>
          </a:p>
        </p:txBody>
      </p:sp>
      <p:sp>
        <p:nvSpPr>
          <p:cNvPr id="4" name="CasellaDiTesto 6"/>
          <p:cNvSpPr txBox="1"/>
          <p:nvPr/>
        </p:nvSpPr>
        <p:spPr>
          <a:xfrm>
            <a:off x="5436098" y="188640"/>
            <a:ext cx="3707901" cy="6463308"/>
          </a:xfrm>
          <a:prstGeom prst="rect">
            <a:avLst/>
          </a:prstGeom>
          <a:noFill/>
          <a:ln>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 nascita e il battesimo di Hanno.</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Il fallimento di Christian; Christian a Londra.</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L’elezione di Thomas a senatore.</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 nuova casa nella Fischergrube.</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L’acme di Thomas.</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 morte di Klara e la  questione dell’eredità.</a:t>
            </a: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342900" marR="0" lvl="0" indent="-34290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L’inizio della decadenza.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E46C0A"/>
              </a:solidFill>
              <a:uFillTx/>
              <a:latin typeface="Calibri"/>
            </a:endParaRPr>
          </a:p>
        </p:txBody>
      </p:sp>
      <p:pic>
        <p:nvPicPr>
          <p:cNvPr id="5" name="Segnaposto contenuto 3"/>
          <p:cNvPicPr>
            <a:picLocks noGrp="1" noChangeAspect="1"/>
          </p:cNvPicPr>
          <p:nvPr>
            <p:ph idx="1"/>
          </p:nvPr>
        </p:nvPicPr>
        <p:blipFill>
          <a:blip r:embed="rId2"/>
          <a:stretch>
            <a:fillRect/>
          </a:stretch>
        </p:blipFill>
        <p:spPr>
          <a:xfrm>
            <a:off x="46853" y="1124739"/>
            <a:ext cx="5486400" cy="4325112"/>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7">
    <p:bg>
      <p:bgPr>
        <a:solidFill>
          <a:srgbClr val="BFBFBF"/>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188640"/>
            <a:ext cx="5868143" cy="706090"/>
          </a:xfrm>
        </p:spPr>
        <p:txBody>
          <a:bodyPr/>
          <a:lstStyle/>
          <a:p>
            <a:pPr lvl="0"/>
            <a:r>
              <a:rPr lang="it-IT" b="1">
                <a:solidFill>
                  <a:srgbClr val="E46C0A"/>
                </a:solidFill>
              </a:rPr>
              <a:t>P. VII – Lubecca </a:t>
            </a:r>
            <a:br>
              <a:rPr lang="it-IT" b="1">
                <a:solidFill>
                  <a:srgbClr val="E46C0A"/>
                </a:solidFill>
              </a:rPr>
            </a:br>
            <a:r>
              <a:rPr lang="it-IT" sz="2400" b="1" i="1">
                <a:solidFill>
                  <a:srgbClr val="E46C0A"/>
                </a:solidFill>
              </a:rPr>
              <a:t>(1861-1866)</a:t>
            </a:r>
          </a:p>
        </p:txBody>
      </p:sp>
      <p:sp>
        <p:nvSpPr>
          <p:cNvPr id="3" name="CasellaDiTesto 5"/>
          <p:cNvSpPr txBox="1"/>
          <p:nvPr/>
        </p:nvSpPr>
        <p:spPr>
          <a:xfrm>
            <a:off x="0" y="5559625"/>
            <a:ext cx="5580107"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E46C0A"/>
                </a:solidFill>
                <a:uFillTx/>
                <a:latin typeface="Calibri"/>
              </a:rPr>
              <a:t>Heinrich Eduard Linde-Walther, Die Hartengrube in Lübeck (1903 ca.) </a:t>
            </a:r>
            <a:endParaRPr lang="it-IT" sz="2400" b="1" i="1" u="none" strike="noStrike" kern="1200" cap="all" spc="0" baseline="0">
              <a:solidFill>
                <a:srgbClr val="000000"/>
              </a:solidFill>
              <a:uFillTx/>
              <a:latin typeface="Calibri"/>
            </a:endParaRPr>
          </a:p>
        </p:txBody>
      </p:sp>
      <p:sp>
        <p:nvSpPr>
          <p:cNvPr id="4" name="CasellaDiTesto 6"/>
          <p:cNvSpPr txBox="1"/>
          <p:nvPr/>
        </p:nvSpPr>
        <p:spPr>
          <a:xfrm>
            <a:off x="5436098" y="0"/>
            <a:ext cx="3707901" cy="7078864"/>
          </a:xfrm>
          <a:prstGeom prst="rect">
            <a:avLst/>
          </a:prstGeom>
          <a:noFill/>
          <a:ln>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L’inizio della decadenza.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Un erede in cui non ci si può riconoscere, la fragilità e i problemi del piccolo Hanno come segno premonitore.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 decadenza come tarlo, che rode dal di dentro: decadenza oggettiva o percepita?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La decadenza che inizia dall’acme, dal raggiungimento del vertice.</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it-IT" sz="2200" b="1" i="0" u="none" strike="noStrike" kern="1200" cap="none" spc="0" baseline="0">
              <a:solidFill>
                <a:srgbClr val="E46C0A"/>
              </a:solidFill>
              <a:uFillTx/>
              <a:latin typeface="Calibri"/>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«Quando la casa è terminata viene la morte».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FFFF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FFFF00"/>
              </a:solidFill>
              <a:uFillTx/>
              <a:latin typeface="Calibri"/>
            </a:endParaRPr>
          </a:p>
        </p:txBody>
      </p:sp>
      <p:pic>
        <p:nvPicPr>
          <p:cNvPr id="5" name="Segnaposto contenuto 3"/>
          <p:cNvPicPr>
            <a:picLocks noGrp="1" noChangeAspect="1"/>
          </p:cNvPicPr>
          <p:nvPr>
            <p:ph idx="1"/>
          </p:nvPr>
        </p:nvPicPr>
        <p:blipFill>
          <a:blip r:embed="rId2"/>
          <a:stretch>
            <a:fillRect/>
          </a:stretch>
        </p:blipFill>
        <p:spPr>
          <a:xfrm>
            <a:off x="46853" y="1124739"/>
            <a:ext cx="5486400" cy="4325112"/>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9">
    <p:bg>
      <p:bgPr>
        <a:solidFill>
          <a:srgbClr val="BFBFBF"/>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4572000" cy="706090"/>
          </a:xfrm>
        </p:spPr>
        <p:txBody>
          <a:bodyPr/>
          <a:lstStyle/>
          <a:p>
            <a:pPr lvl="0" algn="l"/>
            <a:r>
              <a:rPr lang="it-IT" sz="2800" b="1">
                <a:solidFill>
                  <a:srgbClr val="E46C0A"/>
                </a:solidFill>
              </a:rPr>
              <a:t>P. VII – cap. VI verso la fine</a:t>
            </a:r>
            <a:br>
              <a:rPr lang="it-IT" sz="2800" b="1">
                <a:solidFill>
                  <a:srgbClr val="E46C0A"/>
                </a:solidFill>
              </a:rPr>
            </a:br>
            <a:endParaRPr lang="it-IT" sz="2800" b="1" i="1">
              <a:solidFill>
                <a:srgbClr val="E46C0A"/>
              </a:solidFill>
            </a:endParaRPr>
          </a:p>
        </p:txBody>
      </p:sp>
      <p:sp>
        <p:nvSpPr>
          <p:cNvPr id="3" name="CasellaDiTesto 5"/>
          <p:cNvSpPr txBox="1"/>
          <p:nvPr/>
        </p:nvSpPr>
        <p:spPr>
          <a:xfrm>
            <a:off x="-8705" y="5975119"/>
            <a:ext cx="4364687"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E46C0A"/>
                </a:solidFill>
                <a:uFillTx/>
                <a:latin typeface="Calibri"/>
              </a:rPr>
              <a:t>M. Liebermann, Ritratto di Max Linde, oculista in Lubecca (1897) </a:t>
            </a:r>
            <a:endParaRPr lang="it-IT" sz="2400" b="1" i="1" u="none" strike="noStrike" kern="1200" cap="all" spc="0" baseline="0">
              <a:solidFill>
                <a:srgbClr val="000000"/>
              </a:solidFill>
              <a:uFillTx/>
              <a:latin typeface="Calibri"/>
            </a:endParaRPr>
          </a:p>
        </p:txBody>
      </p:sp>
      <p:sp>
        <p:nvSpPr>
          <p:cNvPr id="4" name="CasellaDiTesto 6"/>
          <p:cNvSpPr txBox="1"/>
          <p:nvPr/>
        </p:nvSpPr>
        <p:spPr>
          <a:xfrm>
            <a:off x="5580107" y="0"/>
            <a:ext cx="3707901"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FFFF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a:solidFill>
                <a:srgbClr val="FFFF00"/>
              </a:solidFill>
              <a:uFillTx/>
              <a:latin typeface="Calibri"/>
            </a:endParaRPr>
          </a:p>
        </p:txBody>
      </p:sp>
      <p:pic>
        <p:nvPicPr>
          <p:cNvPr id="5" name="Segnaposto contenuto 4"/>
          <p:cNvPicPr>
            <a:picLocks noGrp="1" noChangeAspect="1"/>
          </p:cNvPicPr>
          <p:nvPr>
            <p:ph idx="1"/>
          </p:nvPr>
        </p:nvPicPr>
        <p:blipFill>
          <a:blip r:embed="rId2"/>
          <a:stretch>
            <a:fillRect/>
          </a:stretch>
        </p:blipFill>
        <p:spPr>
          <a:xfrm>
            <a:off x="0" y="577791"/>
            <a:ext cx="4211964" cy="5470077"/>
          </a:xfrm>
        </p:spPr>
      </p:pic>
      <p:sp>
        <p:nvSpPr>
          <p:cNvPr id="6" name="CasellaDiTesto 7"/>
          <p:cNvSpPr txBox="1"/>
          <p:nvPr/>
        </p:nvSpPr>
        <p:spPr>
          <a:xfrm>
            <a:off x="4211964" y="188640"/>
            <a:ext cx="4932035" cy="652486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E46C0A"/>
                </a:solidFill>
                <a:uFillTx/>
                <a:latin typeface="Calibri"/>
              </a:rPr>
              <a:t>Che cos’è il successo? Una forza segreta e indefinibile, chiaroveggenza, prontezza, la convinzione di influire sui moti della vita in nostro favore… Fortuna e successo sono in noi; bisogna tenerli saldamente, intimamente. Appena qui dentro qualcosa incomincia a cedere, a rilassarsi, a stancarsi, tutto quello che è intorno a noi si svincola, si ribella, si sottrae al nostro influsso… Allora un colpo segue l’altro, batoste su batoste e si è liquidati. In questi ultimi giorni mi è tornato spesso in mente un proverbio turco, che ho letto non so dove: «Quando la casa è terminata, viene la morte». Non è necessario che sia proprio la morte. Ma il regresso… la decadenza… il principio della morte. (392-393)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0">
    <p:bg>
      <p:bgPr>
        <a:solidFill>
          <a:srgbClr val="A5C26A"/>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4640"/>
            <a:ext cx="8229600" cy="562072"/>
          </a:xfrm>
        </p:spPr>
        <p:txBody>
          <a:bodyPr/>
          <a:lstStyle/>
          <a:p>
            <a:pPr lvl="0"/>
            <a:r>
              <a:rPr lang="it-IT" b="1"/>
              <a:t>P. VIII – Lubecca </a:t>
            </a:r>
            <a:r>
              <a:rPr lang="it-IT" sz="2400" b="1" i="1"/>
              <a:t>(1867- 1870)</a:t>
            </a:r>
          </a:p>
        </p:txBody>
      </p:sp>
      <p:pic>
        <p:nvPicPr>
          <p:cNvPr id="3" name="Segnaposto contenuto 3"/>
          <p:cNvPicPr>
            <a:picLocks noGrp="1" noChangeAspect="1"/>
          </p:cNvPicPr>
          <p:nvPr>
            <p:ph idx="1"/>
          </p:nvPr>
        </p:nvPicPr>
        <p:blipFill>
          <a:blip r:embed="rId2"/>
          <a:stretch>
            <a:fillRect/>
          </a:stretch>
        </p:blipFill>
        <p:spPr>
          <a:xfrm>
            <a:off x="467541" y="908721"/>
            <a:ext cx="2808314" cy="5121545"/>
          </a:xfrm>
        </p:spPr>
      </p:pic>
      <p:sp>
        <p:nvSpPr>
          <p:cNvPr id="4" name="CasellaDiTesto 4"/>
          <p:cNvSpPr txBox="1"/>
          <p:nvPr/>
        </p:nvSpPr>
        <p:spPr>
          <a:xfrm>
            <a:off x="467541" y="5944688"/>
            <a:ext cx="2880323" cy="83099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000000"/>
                </a:solidFill>
                <a:uFillTx/>
                <a:latin typeface="Calibri"/>
              </a:rPr>
              <a:t>G. Kühl, Schulstube (1915)</a:t>
            </a:r>
          </a:p>
        </p:txBody>
      </p:sp>
      <p:sp>
        <p:nvSpPr>
          <p:cNvPr id="5" name="CasellaDiTesto 6"/>
          <p:cNvSpPr txBox="1"/>
          <p:nvPr/>
        </p:nvSpPr>
        <p:spPr>
          <a:xfrm>
            <a:off x="3347865" y="1052730"/>
            <a:ext cx="5796134" cy="578619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Il matrimonio di Erika con Hugo Weinschenck («terzo» matrimonio di Tony).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La speculazione di Thomas, suggerita da Tony.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I cento anni della ditta Buddenbrook 1768-1868.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Il fallimento nel giorno del festeggiamento.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La difficile infanzia di Hanno.</a:t>
            </a:r>
            <a:br>
              <a:rPr lang="it-IT" sz="2200" b="1" i="0" u="none" strike="noStrike" kern="1200" cap="none" spc="0" baseline="0">
                <a:solidFill>
                  <a:srgbClr val="000000"/>
                </a:solidFill>
                <a:uFillTx/>
                <a:latin typeface="Calibri"/>
              </a:rPr>
            </a:br>
            <a:r>
              <a:rPr lang="it-IT" sz="2200" b="1" i="0" u="none" strike="noStrike" kern="1200" cap="none" spc="0" baseline="0">
                <a:solidFill>
                  <a:srgbClr val="000000"/>
                </a:solidFill>
                <a:uFillTx/>
                <a:latin typeface="Calibri"/>
              </a:rPr>
              <a:t/>
            </a:r>
            <a:br>
              <a:rPr lang="it-IT" sz="2200" b="1" i="0" u="none" strike="noStrike" kern="1200" cap="none" spc="0" baseline="0">
                <a:solidFill>
                  <a:srgbClr val="000000"/>
                </a:solidFill>
                <a:uFillTx/>
                <a:latin typeface="Calibri"/>
              </a:rPr>
            </a:br>
            <a:r>
              <a:rPr lang="it-IT" sz="2200" b="1" i="0" u="none" strike="noStrike" kern="1200" cap="none" spc="0" baseline="0">
                <a:solidFill>
                  <a:srgbClr val="000000"/>
                </a:solidFill>
                <a:uFillTx/>
                <a:latin typeface="Calibri"/>
              </a:rPr>
              <a:t>Hanno e la musica. Hanno barra il libro di famiglia.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Il natale in casa Buddenbrook.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000000"/>
                </a:solidFill>
                <a:uFillTx/>
                <a:latin typeface="Calibri"/>
              </a:rPr>
              <a:t>La condanna di Weinschenck.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924946"/>
            <a:ext cx="9144000" cy="3933053"/>
          </a:xfrm>
          <a:solidFill>
            <a:srgbClr val="7D7771"/>
          </a:solidFill>
        </p:spPr>
        <p:txBody>
          <a:bodyPr/>
          <a:lstStyle/>
          <a:p>
            <a:pPr lvl="0"/>
            <a:r>
              <a:rPr lang="it-IT" sz="2400" b="1">
                <a:solidFill>
                  <a:srgbClr val="FFFFFF"/>
                </a:solidFill>
              </a:rPr>
              <a:t/>
            </a:r>
            <a:br>
              <a:rPr lang="it-IT" sz="2400" b="1">
                <a:solidFill>
                  <a:srgbClr val="FFFFFF"/>
                </a:solidFill>
              </a:rPr>
            </a:br>
            <a:r>
              <a:rPr lang="it-IT" sz="2400" b="1">
                <a:solidFill>
                  <a:srgbClr val="FFFFFF"/>
                </a:solidFill>
              </a:rPr>
              <a:t/>
            </a:r>
            <a:br>
              <a:rPr lang="it-IT" sz="2400" b="1">
                <a:solidFill>
                  <a:srgbClr val="FFFFFF"/>
                </a:solidFill>
              </a:rPr>
            </a:br>
            <a:r>
              <a:rPr lang="it-IT" sz="2400" b="1" i="1">
                <a:solidFill>
                  <a:srgbClr val="FFFFFF"/>
                </a:solidFill>
              </a:rPr>
              <a:t>La Mengstrasse a Lubecca oggi</a:t>
            </a:r>
            <a:br>
              <a:rPr lang="it-IT" sz="2400" b="1" i="1">
                <a:solidFill>
                  <a:srgbClr val="FFFFFF"/>
                </a:solidFill>
              </a:rPr>
            </a:br>
            <a:r>
              <a:rPr lang="it-IT" sz="2400" b="1" i="1">
                <a:solidFill>
                  <a:srgbClr val="FFFFFF"/>
                </a:solidFill>
              </a:rPr>
              <a:t/>
            </a:r>
            <a:br>
              <a:rPr lang="it-IT" sz="2400" b="1" i="1">
                <a:solidFill>
                  <a:srgbClr val="FFFFFF"/>
                </a:solidFill>
              </a:rPr>
            </a:br>
            <a:r>
              <a:rPr lang="it-IT" sz="2400" b="1" i="1">
                <a:solidFill>
                  <a:srgbClr val="FFFFFF"/>
                </a:solidFill>
              </a:rPr>
              <a:t/>
            </a:r>
            <a:br>
              <a:rPr lang="it-IT" sz="2400" b="1" i="1">
                <a:solidFill>
                  <a:srgbClr val="FFFFFF"/>
                </a:solidFill>
              </a:rPr>
            </a:br>
            <a:r>
              <a:rPr lang="it-IT" sz="2400" b="1">
                <a:solidFill>
                  <a:srgbClr val="FFFFFF"/>
                </a:solidFill>
              </a:rPr>
              <a:t/>
            </a:r>
            <a:br>
              <a:rPr lang="it-IT" sz="2400" b="1">
                <a:solidFill>
                  <a:srgbClr val="FFFFFF"/>
                </a:solidFill>
              </a:rPr>
            </a:br>
            <a:r>
              <a:rPr lang="it-IT" sz="2400" b="1">
                <a:solidFill>
                  <a:srgbClr val="FFFFFF"/>
                </a:solidFill>
              </a:rPr>
              <a:t>La casa</a:t>
            </a:r>
            <a:br>
              <a:rPr lang="it-IT" sz="2400" b="1">
                <a:solidFill>
                  <a:srgbClr val="FFFFFF"/>
                </a:solidFill>
              </a:rPr>
            </a:br>
            <a:r>
              <a:rPr lang="it-IT" sz="2400" b="1">
                <a:solidFill>
                  <a:srgbClr val="FFFFFF"/>
                </a:solidFill>
              </a:rPr>
              <a:t>La cena</a:t>
            </a:r>
            <a:br>
              <a:rPr lang="it-IT" sz="2400" b="1">
                <a:solidFill>
                  <a:srgbClr val="FFFFFF"/>
                </a:solidFill>
              </a:rPr>
            </a:br>
            <a:r>
              <a:rPr lang="it-IT" sz="2400" b="1">
                <a:solidFill>
                  <a:srgbClr val="FFFFFF"/>
                </a:solidFill>
              </a:rPr>
              <a:t>I Buddenbrook, i Kröger, i Köppen</a:t>
            </a:r>
            <a:br>
              <a:rPr lang="it-IT" sz="2400" b="1">
                <a:solidFill>
                  <a:srgbClr val="FFFFFF"/>
                </a:solidFill>
              </a:rPr>
            </a:br>
            <a:r>
              <a:rPr lang="it-IT" sz="2400" b="1">
                <a:solidFill>
                  <a:srgbClr val="FFFFFF"/>
                </a:solidFill>
              </a:rPr>
              <a:t> il dottor Grabow, il mediatore Grätiens</a:t>
            </a:r>
            <a:br>
              <a:rPr lang="it-IT" sz="2400" b="1">
                <a:solidFill>
                  <a:srgbClr val="FFFFFF"/>
                </a:solidFill>
              </a:rPr>
            </a:br>
            <a:r>
              <a:rPr lang="it-IT" sz="2400" b="1">
                <a:solidFill>
                  <a:srgbClr val="FFFFFF"/>
                </a:solidFill>
              </a:rPr>
              <a:t>La poesia – Jean-Jacques Hoffstede, il poeta di «corte»</a:t>
            </a:r>
            <a:br>
              <a:rPr lang="it-IT" sz="2400" b="1">
                <a:solidFill>
                  <a:srgbClr val="FFFFFF"/>
                </a:solidFill>
              </a:rPr>
            </a:br>
            <a:r>
              <a:rPr lang="it-IT" sz="2400" b="1">
                <a:solidFill>
                  <a:srgbClr val="FFFFFF"/>
                </a:solidFill>
              </a:rPr>
              <a:t>La religione – Wunderlich, il pastore di «corte»</a:t>
            </a:r>
            <a:br>
              <a:rPr lang="it-IT" sz="2400" b="1">
                <a:solidFill>
                  <a:srgbClr val="FFFFFF"/>
                </a:solidFill>
              </a:rPr>
            </a:br>
            <a:r>
              <a:rPr lang="it-IT" sz="2000" b="1"/>
              <a:t/>
            </a:r>
            <a:br>
              <a:rPr lang="it-IT" sz="2000" b="1"/>
            </a:br>
            <a:r>
              <a:rPr lang="it-IT" sz="2000" b="1"/>
              <a:t/>
            </a:r>
            <a:br>
              <a:rPr lang="it-IT" sz="2000" b="1"/>
            </a:br>
            <a:endParaRPr lang="it-IT" sz="2000" b="1"/>
          </a:p>
        </p:txBody>
      </p:sp>
      <p:pic>
        <p:nvPicPr>
          <p:cNvPr id="3" name="Segnaposto contenuto 3"/>
          <p:cNvPicPr>
            <a:picLocks noGrp="1" noChangeAspect="1"/>
          </p:cNvPicPr>
          <p:nvPr>
            <p:ph idx="1"/>
          </p:nvPr>
        </p:nvPicPr>
        <p:blipFill>
          <a:blip r:embed="rId2"/>
          <a:stretch>
            <a:fillRect/>
          </a:stretch>
        </p:blipFill>
        <p:spPr>
          <a:xfrm>
            <a:off x="0" y="908721"/>
            <a:ext cx="9144000" cy="1971501"/>
          </a:xfrm>
        </p:spPr>
      </p:pic>
      <p:sp>
        <p:nvSpPr>
          <p:cNvPr id="4" name="Titolo 1"/>
          <p:cNvSpPr txBox="1"/>
          <p:nvPr/>
        </p:nvSpPr>
        <p:spPr>
          <a:xfrm>
            <a:off x="0" y="0"/>
            <a:ext cx="9144000" cy="908721"/>
          </a:xfrm>
          <a:prstGeom prst="rect">
            <a:avLst/>
          </a:prstGeom>
          <a:solidFill>
            <a:srgbClr val="948A54"/>
          </a:solidFill>
          <a:ln>
            <a:noFill/>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400" b="1" i="0" u="none" strike="noStrike" kern="1200" cap="none" spc="0" baseline="0">
                <a:solidFill>
                  <a:srgbClr val="FFFFFF"/>
                </a:solidFill>
                <a:uFillTx/>
                <a:latin typeface="Calibri"/>
              </a:rPr>
              <a:t>I – La casa della Mengstrasse </a:t>
            </a:r>
            <a:r>
              <a:rPr lang="it-IT" sz="2400" b="1" i="1" u="none" strike="noStrike" kern="1200" cap="none" spc="0" baseline="0">
                <a:solidFill>
                  <a:srgbClr val="FFFFFF"/>
                </a:solidFill>
                <a:uFillTx/>
                <a:latin typeface="Calibri"/>
              </a:rPr>
              <a:t>(1835-1838)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1">
    <p:bg>
      <p:bgPr>
        <a:solidFill>
          <a:srgbClr val="40404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620685"/>
          </a:xfrm>
        </p:spPr>
        <p:txBody>
          <a:bodyPr/>
          <a:lstStyle/>
          <a:p>
            <a:pPr lvl="0"/>
            <a:r>
              <a:rPr lang="it-IT" sz="2800">
                <a:solidFill>
                  <a:srgbClr val="FFFFFF"/>
                </a:solidFill>
              </a:rPr>
              <a:t>P. VIII, cap. VI – Ein Tag aus dem Leben des kleinen Johannes</a:t>
            </a:r>
          </a:p>
        </p:txBody>
      </p:sp>
      <p:pic>
        <p:nvPicPr>
          <p:cNvPr id="3" name="Segnaposto contenuto 3"/>
          <p:cNvPicPr>
            <a:picLocks noGrp="1" noChangeAspect="1"/>
          </p:cNvPicPr>
          <p:nvPr>
            <p:ph idx="1"/>
          </p:nvPr>
        </p:nvPicPr>
        <p:blipFill>
          <a:blip r:embed="rId4"/>
          <a:stretch>
            <a:fillRect/>
          </a:stretch>
        </p:blipFill>
        <p:spPr>
          <a:xfrm>
            <a:off x="-19568" y="692694"/>
            <a:ext cx="4087514" cy="4525959"/>
          </a:xfrm>
        </p:spPr>
      </p:pic>
      <p:sp>
        <p:nvSpPr>
          <p:cNvPr id="4" name="CasellaDiTesto 4"/>
          <p:cNvSpPr txBox="1"/>
          <p:nvPr/>
        </p:nvSpPr>
        <p:spPr>
          <a:xfrm>
            <a:off x="0" y="5297347"/>
            <a:ext cx="4067946"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Vilhelm Hammershøi, Ida in interno con piano (1901)</a:t>
            </a:r>
          </a:p>
        </p:txBody>
      </p:sp>
      <p:sp>
        <p:nvSpPr>
          <p:cNvPr id="5" name="CasellaDiTesto 5"/>
          <p:cNvSpPr txBox="1"/>
          <p:nvPr/>
        </p:nvSpPr>
        <p:spPr>
          <a:xfrm>
            <a:off x="4319561" y="616744"/>
            <a:ext cx="4464493" cy="56323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..ein Tag aus dem Leben des kleinen Johannes</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la manina che sbuca pallida dal tuo vestito alla marinara</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Johann klein Johann</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Bist du denn ein kleines Mädchen?</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…la musica ti sfinisce</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ist Demagogie, Blasphemie, und Wahnwitz!</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ma tu scoppi d'amore</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Genug, Tony, genug!</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Ich bitte dich</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was setzest du ihm in den Kopf?!</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Sedette e cominciò a improvvisare</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e i capelli castani gli coprivano le tempie</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in morbidi ricci</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così con malinconia lieve</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
            </a:r>
            <a:br>
              <a:rPr lang="it-IT" sz="1800" b="1" i="0" u="none" strike="noStrike" kern="1200" cap="none" spc="0" baseline="0">
                <a:solidFill>
                  <a:srgbClr val="FFFFFF"/>
                </a:solidFill>
                <a:uFillTx/>
                <a:latin typeface="Calibri"/>
              </a:rPr>
            </a:br>
            <a:r>
              <a:rPr lang="it-IT" sz="1800" b="1" i="0" u="none" strike="noStrike" kern="1200" cap="none" spc="0" baseline="0">
                <a:solidFill>
                  <a:srgbClr val="FFFFFF"/>
                </a:solidFill>
                <a:uFillTx/>
                <a:latin typeface="Calibri"/>
              </a:rPr>
              <a:t>     Testo M. Sgalambro – Musica F.  Battiato</a:t>
            </a:r>
          </a:p>
        </p:txBody>
      </p:sp>
      <p:pic>
        <p:nvPicPr>
          <p:cNvPr id="6" name="Franco Battiato - ..ein tag aus dem leben des kleinen johannes.mp3"/>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3771" y="6094000"/>
            <a:ext cx="432044" cy="43204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interactiveSeq">
                <p:stCondLst>
                  <p:cond evt="onClick" delay="0">
                    <p:tgtEl>
                      <p:spTgt spid="6"/>
                    </p:tgtEl>
                  </p:cond>
                </p:stCondLst>
                <p:childTnLst>
                  <p:par>
                    <p:cTn id="3" fill="hold">
                      <p:stCondLst>
                        <p:cond evt="onBegin" delay="0">
                          <p:tn val="2"/>
                        </p:cond>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6"/>
                                        </p:tgtEl>
                                      </p:cBhvr>
                                    </p:cmd>
                                  </p:childTnLst>
                                </p:cTn>
                              </p:par>
                            </p:childTnLst>
                          </p:cTn>
                        </p:par>
                      </p:childTnLst>
                    </p:cTn>
                  </p:par>
                </p:childTnLst>
              </p:cTn>
              <p:nextCondLst>
                <p:cond evt="onClick" delay="0">
                  <p:tgtEl>
                    <p:spTgt spid="6"/>
                  </p:tgtEl>
                </p:cond>
              </p:nextCondLst>
            </p:seq>
            <p:audio>
              <p:cMediaNode>
                <p:cTn id="7">
                  <p:stCondLst>
                    <p:cond delay="indefinite"/>
                  </p:stCondLst>
                  <p:endCondLst>
                    <p:cond evt="onNext" delay="0">
                      <p:tgtEl>
                        <p:sldTgt/>
                      </p:tgtEl>
                    </p:cond>
                    <p:cond evt="onPrev"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22">
    <p:bg>
      <p:bgPr>
        <a:solidFill>
          <a:srgbClr val="0000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74640"/>
            <a:ext cx="5436098" cy="706090"/>
          </a:xfrm>
        </p:spPr>
        <p:txBody>
          <a:bodyPr/>
          <a:lstStyle/>
          <a:p>
            <a:pPr lvl="0"/>
            <a:r>
              <a:rPr lang="it-IT">
                <a:solidFill>
                  <a:srgbClr val="FFFFFF"/>
                </a:solidFill>
              </a:rPr>
              <a:t>P. IX – Lubecca - 1870 </a:t>
            </a:r>
          </a:p>
        </p:txBody>
      </p:sp>
      <p:pic>
        <p:nvPicPr>
          <p:cNvPr id="3" name="Segnaposto contenuto 3"/>
          <p:cNvPicPr>
            <a:picLocks noGrp="1" noChangeAspect="1"/>
          </p:cNvPicPr>
          <p:nvPr>
            <p:ph idx="1"/>
          </p:nvPr>
        </p:nvPicPr>
        <p:blipFill>
          <a:blip r:embed="rId2"/>
          <a:stretch>
            <a:fillRect/>
          </a:stretch>
        </p:blipFill>
        <p:spPr>
          <a:xfrm>
            <a:off x="-16477" y="1484784"/>
            <a:ext cx="5301270" cy="4525959"/>
          </a:xfrm>
        </p:spPr>
      </p:pic>
      <p:sp>
        <p:nvSpPr>
          <p:cNvPr id="4" name="CasellaDiTesto 4"/>
          <p:cNvSpPr txBox="1"/>
          <p:nvPr/>
        </p:nvSpPr>
        <p:spPr>
          <a:xfrm>
            <a:off x="0" y="6237314"/>
            <a:ext cx="5292080"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Edvard Munch, La morte nella stanza della malata (1893)</a:t>
            </a:r>
            <a:r>
              <a:rPr lang="it-IT" sz="1800" b="0" i="0" u="none" strike="noStrike" kern="1200" cap="none" spc="0" baseline="0">
                <a:solidFill>
                  <a:srgbClr val="FFFFFF"/>
                </a:solidFill>
                <a:uFillTx/>
                <a:latin typeface="Calibri"/>
              </a:rPr>
              <a:t> </a:t>
            </a:r>
          </a:p>
        </p:txBody>
      </p:sp>
      <p:sp>
        <p:nvSpPr>
          <p:cNvPr id="5" name="CasellaDiTesto 5"/>
          <p:cNvSpPr txBox="1"/>
          <p:nvPr/>
        </p:nvSpPr>
        <p:spPr>
          <a:xfrm>
            <a:off x="5724125" y="404667"/>
            <a:ext cx="3240359"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La morte di Elisabet Buddenbrook. L’immediata perdita dell’unità familiare.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Lo scontro aperto tra fratelli, l’eredità.</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Christian vuole sposare Aline.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La vendita della casa della Mengstrasse al rivale Hagenström</a:t>
            </a:r>
            <a:endParaRPr lang="it-IT" sz="2400" b="1"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23">
    <p:bg>
      <p:bgPr>
        <a:solidFill>
          <a:srgbClr val="0000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74640"/>
            <a:ext cx="4427981" cy="706090"/>
          </a:xfrm>
        </p:spPr>
        <p:txBody>
          <a:bodyPr/>
          <a:lstStyle/>
          <a:p>
            <a:pPr lvl="0"/>
            <a:r>
              <a:rPr lang="it-IT">
                <a:solidFill>
                  <a:srgbClr val="FFFFFF"/>
                </a:solidFill>
              </a:rPr>
              <a:t>P. IX – cap. II</a:t>
            </a:r>
          </a:p>
        </p:txBody>
      </p:sp>
      <p:pic>
        <p:nvPicPr>
          <p:cNvPr id="3" name="Segnaposto contenuto 3"/>
          <p:cNvPicPr>
            <a:picLocks noGrp="1" noChangeAspect="1"/>
          </p:cNvPicPr>
          <p:nvPr>
            <p:ph idx="1"/>
          </p:nvPr>
        </p:nvPicPr>
        <p:blipFill>
          <a:blip r:embed="rId2"/>
          <a:stretch>
            <a:fillRect/>
          </a:stretch>
        </p:blipFill>
        <p:spPr>
          <a:xfrm>
            <a:off x="45957" y="1334045"/>
            <a:ext cx="4355973" cy="3718910"/>
          </a:xfrm>
        </p:spPr>
      </p:pic>
      <p:sp>
        <p:nvSpPr>
          <p:cNvPr id="4" name="CasellaDiTesto 4"/>
          <p:cNvSpPr txBox="1"/>
          <p:nvPr/>
        </p:nvSpPr>
        <p:spPr>
          <a:xfrm>
            <a:off x="19906" y="5333987"/>
            <a:ext cx="4408075" cy="64633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Edvard Munch, La morte nella stanza della malata (1893)</a:t>
            </a:r>
            <a:r>
              <a:rPr lang="it-IT" sz="1800" b="0" i="0" u="none" strike="noStrike" kern="1200" cap="none" spc="0" baseline="0">
                <a:solidFill>
                  <a:srgbClr val="FFFFFF"/>
                </a:solidFill>
                <a:uFillTx/>
                <a:latin typeface="Calibri"/>
              </a:rPr>
              <a:t> </a:t>
            </a:r>
          </a:p>
        </p:txBody>
      </p:sp>
      <p:sp>
        <p:nvSpPr>
          <p:cNvPr id="5" name="CasellaDiTesto 5"/>
          <p:cNvSpPr txBox="1"/>
          <p:nvPr/>
        </p:nvSpPr>
        <p:spPr>
          <a:xfrm>
            <a:off x="4427981" y="188640"/>
            <a:ext cx="4508778" cy="637097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a:t>
            </a:r>
            <a:r>
              <a:rPr lang="it-IT" sz="2400" b="1" i="0" u="none" strike="noStrike" kern="1200" cap="none" spc="0" baseline="0">
                <a:solidFill>
                  <a:srgbClr val="FFFFFF"/>
                </a:solidFill>
                <a:uFillTx/>
                <a:latin typeface="Calibri"/>
              </a:rPr>
              <a:t>- Forse sono più malato di 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FFFFFF"/>
                </a:solidFill>
                <a:uFillTx/>
                <a:latin typeface="Calibri"/>
              </a:rPr>
              <a:t>- Tu, più malato… No, questo è troppo! Tony! Gerda! Dice che è più malato di me! Sei stato lì lì per morire di reumatismi articolari? Ti tocca soffrire, dopo ogni minimo disordine, un tormento che non si può descrivere? Hai tutti i nervi troppo corti dalla parte sinistra? Autorità mediche mi hanno dichiarato che è questo il mio caso! Ti succede forse, entrando in camera tua quando è quasi buio, di vedere un uomo seduto sul sofà, che ti fa cenni col capo eppure non esiste affatto?...</a:t>
            </a:r>
            <a:endParaRPr lang="it-IT" sz="2400" b="1"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24">
    <p:bg>
      <p:bgPr>
        <a:solidFill>
          <a:srgbClr val="FFFFCC"/>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74640"/>
            <a:ext cx="8936769" cy="706090"/>
          </a:xfrm>
        </p:spPr>
        <p:txBody>
          <a:bodyPr/>
          <a:lstStyle/>
          <a:p>
            <a:pPr lvl="0"/>
            <a:r>
              <a:rPr lang="it-IT" sz="4000" b="1">
                <a:solidFill>
                  <a:srgbClr val="95B3D7"/>
                </a:solidFill>
              </a:rPr>
              <a:t>P. X – Lubecca - Travemünde 1871-1875 </a:t>
            </a:r>
          </a:p>
        </p:txBody>
      </p:sp>
      <p:sp>
        <p:nvSpPr>
          <p:cNvPr id="3" name="CasellaDiTesto 4"/>
          <p:cNvSpPr txBox="1"/>
          <p:nvPr/>
        </p:nvSpPr>
        <p:spPr>
          <a:xfrm>
            <a:off x="19906" y="5721455"/>
            <a:ext cx="5560201" cy="400114"/>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1" u="none" strike="noStrike" kern="1200" cap="none" spc="0" baseline="0">
                <a:solidFill>
                  <a:srgbClr val="95B3D7"/>
                </a:solidFill>
                <a:uFillTx/>
                <a:latin typeface="Calibri"/>
              </a:rPr>
              <a:t>Ulrich Hübner, Travemünde – Lübecker Bucht (s. d.)</a:t>
            </a:r>
          </a:p>
        </p:txBody>
      </p:sp>
      <p:sp>
        <p:nvSpPr>
          <p:cNvPr id="4" name="CasellaDiTesto 5"/>
          <p:cNvSpPr txBox="1"/>
          <p:nvPr/>
        </p:nvSpPr>
        <p:spPr>
          <a:xfrm>
            <a:off x="5724125" y="188640"/>
            <a:ext cx="3212634"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a:rPr>
              <a:t>-</a:t>
            </a:r>
            <a:endParaRPr lang="it-IT" sz="2400" b="1" i="0" u="none" strike="noStrike" kern="1200" cap="none" spc="0" baseline="0">
              <a:solidFill>
                <a:srgbClr val="FFFFFF"/>
              </a:solidFill>
              <a:uFillTx/>
              <a:latin typeface="Calibri"/>
            </a:endParaRPr>
          </a:p>
        </p:txBody>
      </p:sp>
      <p:pic>
        <p:nvPicPr>
          <p:cNvPr id="5" name="Segnaposto contenuto 6"/>
          <p:cNvPicPr>
            <a:picLocks noGrp="1" noChangeAspect="1"/>
          </p:cNvPicPr>
          <p:nvPr>
            <p:ph idx="1"/>
          </p:nvPr>
        </p:nvPicPr>
        <p:blipFill>
          <a:blip r:embed="rId2"/>
          <a:stretch>
            <a:fillRect/>
          </a:stretch>
        </p:blipFill>
        <p:spPr>
          <a:xfrm>
            <a:off x="19906" y="1083948"/>
            <a:ext cx="5597481" cy="4525959"/>
          </a:xfrm>
        </p:spPr>
      </p:pic>
      <p:sp>
        <p:nvSpPr>
          <p:cNvPr id="6" name="CasellaDiTesto 7"/>
          <p:cNvSpPr txBox="1"/>
          <p:nvPr/>
        </p:nvSpPr>
        <p:spPr>
          <a:xfrm>
            <a:off x="5940152" y="1196748"/>
            <a:ext cx="2996616" cy="4401208"/>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95B3D7"/>
                </a:solidFill>
                <a:uFillTx/>
                <a:latin typeface="Calibri"/>
              </a:rPr>
              <a:t>Le vacanze di Hanno a Travemünde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95B3D7"/>
                </a:solidFill>
                <a:uFillTx/>
                <a:latin typeface="Calibri"/>
              </a:rPr>
              <a:t>Scarcerazione e sparizione di Hugo Weinschenck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95B3D7"/>
                </a:solidFill>
                <a:uFillTx/>
                <a:latin typeface="Calibri"/>
              </a:rPr>
              <a:t>Divagazioni filosofiche di Thomas – I presagi di morte. Il testamento.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95B3D7"/>
                </a:solidFill>
                <a:uFillTx/>
                <a:latin typeface="Calibri"/>
              </a:rPr>
              <a:t>Thomas a Travemünde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a:solidFill>
                  <a:srgbClr val="95B3D7"/>
                </a:solidFill>
                <a:uFillTx/>
                <a:latin typeface="Calibri"/>
              </a:rPr>
              <a:t>La morte «antiestetica» di Thomas Buddenbrook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25">
    <p:bg>
      <p:bgPr>
        <a:solidFill>
          <a:srgbClr val="FFFFCC"/>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116631"/>
            <a:ext cx="3851919" cy="864098"/>
          </a:xfrm>
        </p:spPr>
        <p:txBody>
          <a:bodyPr/>
          <a:lstStyle/>
          <a:p>
            <a:pPr lvl="0" algn="l"/>
            <a:r>
              <a:rPr lang="it-IT" sz="4000" b="1">
                <a:solidFill>
                  <a:srgbClr val="95B3D7"/>
                </a:solidFill>
              </a:rPr>
              <a:t>P. X – cap. VI verso la fine</a:t>
            </a:r>
          </a:p>
        </p:txBody>
      </p:sp>
      <p:sp>
        <p:nvSpPr>
          <p:cNvPr id="3" name="CasellaDiTesto 4"/>
          <p:cNvSpPr txBox="1"/>
          <p:nvPr/>
        </p:nvSpPr>
        <p:spPr>
          <a:xfrm>
            <a:off x="0" y="4443206"/>
            <a:ext cx="3832012" cy="70788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1" u="none" strike="noStrike" kern="1200" cap="none" spc="0" baseline="0">
                <a:solidFill>
                  <a:srgbClr val="95B3D7"/>
                </a:solidFill>
                <a:uFillTx/>
                <a:latin typeface="Calibri"/>
              </a:rPr>
              <a:t>Ulrich Hübner, Travemünde – Lübecker Bucht (s. d.)</a:t>
            </a:r>
          </a:p>
        </p:txBody>
      </p:sp>
      <p:pic>
        <p:nvPicPr>
          <p:cNvPr id="4" name="Segnaposto contenuto 6"/>
          <p:cNvPicPr>
            <a:picLocks noGrp="1" noChangeAspect="1"/>
          </p:cNvPicPr>
          <p:nvPr>
            <p:ph idx="1"/>
          </p:nvPr>
        </p:nvPicPr>
        <p:blipFill>
          <a:blip r:embed="rId2"/>
          <a:stretch>
            <a:fillRect/>
          </a:stretch>
        </p:blipFill>
        <p:spPr>
          <a:xfrm>
            <a:off x="-12975" y="1196748"/>
            <a:ext cx="3864894" cy="3125044"/>
          </a:xfrm>
        </p:spPr>
      </p:pic>
      <p:sp>
        <p:nvSpPr>
          <p:cNvPr id="5" name="CasellaDiTesto 7"/>
          <p:cNvSpPr txBox="1"/>
          <p:nvPr/>
        </p:nvSpPr>
        <p:spPr>
          <a:xfrm>
            <a:off x="3851919" y="0"/>
            <a:ext cx="5084841" cy="686341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5B3D7"/>
                </a:solidFill>
                <a:uFillTx/>
                <a:latin typeface="Calibri"/>
              </a:rPr>
              <a:t>Onde lunghe…” disse Thomas Buddenbrook. “Come vengono e s’infrangono, l’una dopo l’altra, senza fine, senza scopo, folli e deserte! Eppure hanno un effetto calmante e consolante come le cose semplici e necessarie. Sempre più ho imparato a voler bene al mare… Forse un tempo preferivo la montagna soltanto perché era più lontana. Ora non ci vorrei tornare. Penso che avrei paura e vergogna. È troppo capricciosa, troppo irregolare, troppo multiforme… certo mi sentirei soggiogato. Che uomini sono quelli che danno la preferenza alla monotonia del mare? Sono quelli, mi sembra, che hanno visto troppo a fondo nelle complicazioni delle cose intime per non dover desiderare in quelle esterne per lo meno una cosa: la semplicità.</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26">
    <p:bg>
      <p:bgPr>
        <a:solidFill>
          <a:srgbClr val="00180B"/>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116631"/>
            <a:ext cx="9144000" cy="864098"/>
          </a:xfrm>
        </p:spPr>
        <p:txBody>
          <a:bodyPr/>
          <a:lstStyle/>
          <a:p>
            <a:pPr lvl="0" algn="l"/>
            <a:r>
              <a:rPr lang="it-IT" sz="4000" b="1">
                <a:solidFill>
                  <a:srgbClr val="95B3D7"/>
                </a:solidFill>
              </a:rPr>
              <a:t>P. XI – Amburgo - Lubecca dopo il 1875</a:t>
            </a:r>
          </a:p>
        </p:txBody>
      </p:sp>
      <p:sp>
        <p:nvSpPr>
          <p:cNvPr id="3" name="CasellaDiTesto 4"/>
          <p:cNvSpPr txBox="1"/>
          <p:nvPr/>
        </p:nvSpPr>
        <p:spPr>
          <a:xfrm>
            <a:off x="0" y="5589242"/>
            <a:ext cx="5364089" cy="70788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1" u="none" strike="noStrike" kern="1200" cap="none" spc="0" baseline="0">
                <a:solidFill>
                  <a:srgbClr val="95B3D7"/>
                </a:solidFill>
                <a:uFillTx/>
                <a:latin typeface="Calibri"/>
              </a:rPr>
              <a:t>Edvuard Munch, Il porto di Lubecca con la Holstentor (1907)</a:t>
            </a:r>
          </a:p>
        </p:txBody>
      </p:sp>
      <p:pic>
        <p:nvPicPr>
          <p:cNvPr id="4" name="Segnaposto contenuto 3"/>
          <p:cNvPicPr>
            <a:picLocks noGrp="1" noChangeAspect="1"/>
          </p:cNvPicPr>
          <p:nvPr>
            <p:ph idx="1"/>
          </p:nvPr>
        </p:nvPicPr>
        <p:blipFill>
          <a:blip r:embed="rId2"/>
          <a:stretch>
            <a:fillRect/>
          </a:stretch>
        </p:blipFill>
        <p:spPr>
          <a:xfrm>
            <a:off x="0" y="1638595"/>
            <a:ext cx="5292080" cy="3397517"/>
          </a:xfrm>
        </p:spPr>
      </p:pic>
      <p:sp>
        <p:nvSpPr>
          <p:cNvPr id="5" name="CasellaDiTesto 5"/>
          <p:cNvSpPr txBox="1"/>
          <p:nvPr/>
        </p:nvSpPr>
        <p:spPr>
          <a:xfrm>
            <a:off x="5364089" y="1556793"/>
            <a:ext cx="3779910" cy="489364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Christian sposa Aline.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La liquidazione della ditta.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La solitudine di Hanno. «Un giorno dalla vita di Johann»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La morte di Hanno.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Gerda ritorna ad Amsterdam.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95B3D7"/>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5B3D7"/>
                </a:solidFill>
                <a:uFillTx/>
                <a:latin typeface="Calibri"/>
              </a:rPr>
              <a:t>Tony.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olo 1"/>
          <p:cNvSpPr txBox="1">
            <a:spLocks noGrp="1"/>
          </p:cNvSpPr>
          <p:nvPr>
            <p:ph type="title"/>
          </p:nvPr>
        </p:nvSpPr>
        <p:spPr>
          <a:xfrm>
            <a:off x="0" y="2780928"/>
            <a:ext cx="9144000" cy="4077071"/>
          </a:xfrm>
          <a:solidFill>
            <a:srgbClr val="7D7771"/>
          </a:solidFill>
        </p:spPr>
        <p:txBody>
          <a:bodyPr/>
          <a:lstStyle/>
          <a:p>
            <a:pPr lvl="0" algn="l"/>
            <a:r>
              <a:rPr lang="it-IT" sz="2000" b="1">
                <a:solidFill>
                  <a:srgbClr val="FFFFFF"/>
                </a:solidFill>
              </a:rPr>
              <a:t>Il denaro come misura</a:t>
            </a:r>
            <a:br>
              <a:rPr lang="it-IT" sz="2000" b="1">
                <a:solidFill>
                  <a:srgbClr val="FFFFFF"/>
                </a:solidFill>
              </a:rPr>
            </a:br>
            <a:r>
              <a:rPr lang="it-IT" sz="2000" b="1">
                <a:solidFill>
                  <a:srgbClr val="FFFFFF"/>
                </a:solidFill>
              </a:rPr>
              <a:t>Denaro sudato, accumulato a poco a poco, denaro di bottegai e ragionieri, non di finanzieri e speculatori</a:t>
            </a:r>
            <a:br>
              <a:rPr lang="it-IT" sz="2000" b="1">
                <a:solidFill>
                  <a:srgbClr val="FFFFFF"/>
                </a:solidFill>
              </a:rPr>
            </a:br>
            <a:r>
              <a:rPr lang="it-IT" sz="2000" b="1">
                <a:solidFill>
                  <a:srgbClr val="FFFFFF"/>
                </a:solidFill>
              </a:rPr>
              <a:t/>
            </a:r>
            <a:br>
              <a:rPr lang="it-IT" sz="2000" b="1">
                <a:solidFill>
                  <a:srgbClr val="FFFFFF"/>
                </a:solidFill>
              </a:rPr>
            </a:br>
            <a:r>
              <a:rPr lang="it-IT" sz="2000" b="1">
                <a:solidFill>
                  <a:srgbClr val="FFFFFF"/>
                </a:solidFill>
              </a:rPr>
              <a:t>Il romanzo della borghesia e dei valori borghesi, che arginano da ogni parte la tracotanza che può derivare dalla ricchezza</a:t>
            </a:r>
            <a:br>
              <a:rPr lang="it-IT" sz="2000" b="1">
                <a:solidFill>
                  <a:srgbClr val="FFFFFF"/>
                </a:solidFill>
              </a:rPr>
            </a:br>
            <a:r>
              <a:rPr lang="it-IT" sz="2000" b="1">
                <a:solidFill>
                  <a:srgbClr val="FFFFFF"/>
                </a:solidFill>
              </a:rPr>
              <a:t/>
            </a:r>
            <a:br>
              <a:rPr lang="it-IT" sz="2000" b="1">
                <a:solidFill>
                  <a:srgbClr val="FFFFFF"/>
                </a:solidFill>
              </a:rPr>
            </a:br>
            <a:r>
              <a:rPr lang="it-IT" sz="2000" b="1">
                <a:solidFill>
                  <a:srgbClr val="FFFFFF"/>
                </a:solidFill>
              </a:rPr>
              <a:t>La religione della casa</a:t>
            </a:r>
            <a:r>
              <a:rPr lang="it-IT" sz="2000" b="1"/>
              <a:t/>
            </a:r>
            <a:br>
              <a:rPr lang="it-IT" sz="2000" b="1"/>
            </a:br>
            <a:r>
              <a:rPr lang="it-IT" sz="2000" b="1"/>
              <a:t/>
            </a:r>
            <a:br>
              <a:rPr lang="it-IT" sz="2000" b="1"/>
            </a:br>
            <a:r>
              <a:rPr lang="it-IT" sz="2000" b="1"/>
              <a:t/>
            </a:r>
            <a:br>
              <a:rPr lang="it-IT" sz="2000" b="1"/>
            </a:br>
            <a:r>
              <a:rPr lang="it-IT" sz="2000" b="1"/>
              <a:t>	  					</a:t>
            </a:r>
            <a:r>
              <a:rPr lang="it-IT" sz="2000" b="1" i="1">
                <a:solidFill>
                  <a:srgbClr val="FFFFFF"/>
                </a:solidFill>
              </a:rPr>
              <a:t>La sala dei paesaggi</a:t>
            </a:r>
            <a:endParaRPr lang="it-IT" sz="2800" b="1" i="1">
              <a:solidFill>
                <a:srgbClr val="FFFFFF"/>
              </a:solidFill>
            </a:endParaRPr>
          </a:p>
        </p:txBody>
      </p:sp>
      <p:pic>
        <p:nvPicPr>
          <p:cNvPr id="3" name="Segnaposto contenuto 3"/>
          <p:cNvPicPr>
            <a:picLocks noGrp="1" noChangeAspect="1"/>
          </p:cNvPicPr>
          <p:nvPr>
            <p:ph idx="1"/>
          </p:nvPr>
        </p:nvPicPr>
        <p:blipFill>
          <a:blip r:embed="rId2"/>
          <a:stretch>
            <a:fillRect/>
          </a:stretch>
        </p:blipFill>
        <p:spPr>
          <a:xfrm>
            <a:off x="0" y="908721"/>
            <a:ext cx="9144000" cy="1971501"/>
          </a:xfrm>
        </p:spPr>
      </p:pic>
      <p:sp>
        <p:nvSpPr>
          <p:cNvPr id="4" name="Titolo 1"/>
          <p:cNvSpPr txBox="1"/>
          <p:nvPr/>
        </p:nvSpPr>
        <p:spPr>
          <a:xfrm>
            <a:off x="0" y="0"/>
            <a:ext cx="9144000" cy="908721"/>
          </a:xfrm>
          <a:prstGeom prst="rect">
            <a:avLst/>
          </a:prstGeom>
          <a:solidFill>
            <a:srgbClr val="948A54"/>
          </a:solidFill>
          <a:ln>
            <a:noFill/>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400" b="1" i="0" u="none" strike="noStrike" kern="1200" cap="none" spc="0" baseline="0">
                <a:solidFill>
                  <a:srgbClr val="FFFFFF"/>
                </a:solidFill>
                <a:uFillTx/>
                <a:latin typeface="Calibri"/>
              </a:rPr>
              <a:t>I – La casa della Mengstrasse</a:t>
            </a:r>
          </a:p>
        </p:txBody>
      </p:sp>
      <p:pic>
        <p:nvPicPr>
          <p:cNvPr id="5" name="Immagine 4"/>
          <p:cNvPicPr>
            <a:picLocks noChangeAspect="1"/>
          </p:cNvPicPr>
          <p:nvPr/>
        </p:nvPicPr>
        <p:blipFill>
          <a:blip r:embed="rId3"/>
          <a:stretch>
            <a:fillRect/>
          </a:stretch>
        </p:blipFill>
        <p:spPr>
          <a:xfrm>
            <a:off x="5148062" y="4703060"/>
            <a:ext cx="3711293" cy="15703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1052739"/>
          </a:xfrm>
          <a:solidFill>
            <a:srgbClr val="948A54"/>
          </a:solidFill>
        </p:spPr>
        <p:txBody>
          <a:bodyPr/>
          <a:lstStyle/>
          <a:p>
            <a:pPr lvl="0"/>
            <a:r>
              <a:rPr lang="it-IT" b="1">
                <a:solidFill>
                  <a:srgbClr val="FFFFFF"/>
                </a:solidFill>
              </a:rPr>
              <a:t>P. I, cap. VIII, verso la fine</a:t>
            </a:r>
          </a:p>
        </p:txBody>
      </p:sp>
      <p:sp>
        <p:nvSpPr>
          <p:cNvPr id="3" name="Titolo 1"/>
          <p:cNvSpPr txBox="1">
            <a:spLocks noGrp="1"/>
          </p:cNvSpPr>
          <p:nvPr>
            <p:ph idx="1"/>
          </p:nvPr>
        </p:nvSpPr>
        <p:spPr>
          <a:xfrm>
            <a:off x="0" y="1052739"/>
            <a:ext cx="9144000" cy="5805260"/>
          </a:xfrm>
          <a:solidFill>
            <a:srgbClr val="7D7771"/>
          </a:solidFill>
        </p:spPr>
        <p:txBody>
          <a:bodyPr/>
          <a:lstStyle/>
          <a:p>
            <a:pPr marL="0" lvl="0" indent="0">
              <a:buNone/>
            </a:pPr>
            <a:r>
              <a:rPr lang="it-IT" sz="2200" b="1">
                <a:solidFill>
                  <a:srgbClr val="FFFFFF"/>
                </a:solidFill>
              </a:rPr>
              <a:t>- Che cosa fai, Jean? – Chiese Johann Buddenbrook. – Non ti vedo.</a:t>
            </a:r>
          </a:p>
          <a:p>
            <a:pPr lvl="0">
              <a:buChar char="-"/>
            </a:pPr>
            <a:r>
              <a:rPr lang="it-IT" sz="2200" b="1">
                <a:solidFill>
                  <a:srgbClr val="FFFFFF"/>
                </a:solidFill>
              </a:rPr>
              <a:t>Faccio i conti, - rispose il console asciutto. La candela diede un guizzo e si vide il console, ritto in piedi, fissare la fiammella vacillante con occhi freddi e attenti come non lo erano mai stati in tutto il pomeriggio.</a:t>
            </a:r>
          </a:p>
          <a:p>
            <a:pPr lvl="0">
              <a:buChar char="-"/>
            </a:pPr>
            <a:r>
              <a:rPr lang="it-IT" sz="2200" b="1">
                <a:solidFill>
                  <a:srgbClr val="FFFFFF"/>
                </a:solidFill>
              </a:rPr>
              <a:t>- Nel primo caso: lei dà trentatremila trecentotrentacinque marchi a Gotthold e quindicimila a quelli di Francoforte, e ciò significa per la ditta un guadagno di ventitremila trecentotrentacinque. Ma non è tutto. Se lei dà una somma a Gotthold per indennizzarlo della sua parte della casa, ecco che cade il principio; allora non s’è trattato di una liquidazione definitiva, e alla sua morte egli può pretendere una parte di credito uguale a quella di mia sorella e alla mia, e la ditta ci rimetterebbe centinaia di migliaia di marchi su cui non si può più far calcolo, su cui io, futuro unico proprietario, non posso più far calcolo… No, babbo! – concluse con gesto risoluto, irrigidendosi ancora di più. E’ mio dovere consigliarla di non cedere! </a:t>
            </a:r>
          </a:p>
          <a:p>
            <a:pPr lvl="0">
              <a:buChar char="-"/>
            </a:pPr>
            <a:r>
              <a:rPr lang="it-IT" sz="2200" b="1">
                <a:solidFill>
                  <a:srgbClr val="FFFFFF"/>
                </a:solidFill>
              </a:rPr>
              <a:t>- Oh, finalmente. Basta! N’en parlons plus! En avant! A letto!</a:t>
            </a:r>
            <a:r>
              <a:rPr lang="it-IT" sz="2200" b="1"/>
              <a:t/>
            </a:r>
            <a:br>
              <a:rPr lang="it-IT" sz="2200" b="1"/>
            </a:br>
            <a:endParaRPr lang="it-IT" sz="2200" b="1"/>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5">
    <p:bg>
      <p:bgPr>
        <a:solidFill>
          <a:srgbClr val="DBEEF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1052739"/>
          </a:xfrm>
          <a:solidFill>
            <a:srgbClr val="DBEEF4"/>
          </a:solidFill>
        </p:spPr>
        <p:txBody>
          <a:bodyPr/>
          <a:lstStyle/>
          <a:p>
            <a:pPr lvl="0"/>
            <a:r>
              <a:rPr lang="it-IT" b="1">
                <a:solidFill>
                  <a:srgbClr val="948A54"/>
                </a:solidFill>
              </a:rPr>
              <a:t> PP. II – III, Lubecca - Travemünde </a:t>
            </a:r>
            <a:br>
              <a:rPr lang="it-IT" b="1">
                <a:solidFill>
                  <a:srgbClr val="948A54"/>
                </a:solidFill>
              </a:rPr>
            </a:br>
            <a:r>
              <a:rPr lang="it-IT" sz="2800" b="1">
                <a:solidFill>
                  <a:srgbClr val="948A54"/>
                </a:solidFill>
              </a:rPr>
              <a:t>(</a:t>
            </a:r>
            <a:r>
              <a:rPr lang="it-IT" sz="2800" b="1" i="1">
                <a:solidFill>
                  <a:srgbClr val="948A54"/>
                </a:solidFill>
              </a:rPr>
              <a:t>1838-1846</a:t>
            </a:r>
            <a:r>
              <a:rPr lang="it-IT" sz="2800" b="1">
                <a:solidFill>
                  <a:srgbClr val="948A54"/>
                </a:solidFill>
              </a:rPr>
              <a:t>)</a:t>
            </a:r>
          </a:p>
        </p:txBody>
      </p:sp>
      <p:pic>
        <p:nvPicPr>
          <p:cNvPr id="3" name="Segnaposto contenuto 3"/>
          <p:cNvPicPr>
            <a:picLocks noGrp="1" noChangeAspect="1"/>
          </p:cNvPicPr>
          <p:nvPr>
            <p:ph idx="1"/>
          </p:nvPr>
        </p:nvPicPr>
        <p:blipFill>
          <a:blip r:embed="rId2"/>
          <a:stretch>
            <a:fillRect/>
          </a:stretch>
        </p:blipFill>
        <p:spPr>
          <a:xfrm>
            <a:off x="30294" y="1268757"/>
            <a:ext cx="6120682" cy="4861572"/>
          </a:xfrm>
        </p:spPr>
      </p:pic>
      <p:sp>
        <p:nvSpPr>
          <p:cNvPr id="4" name="Rettangolo 4"/>
          <p:cNvSpPr/>
          <p:nvPr/>
        </p:nvSpPr>
        <p:spPr>
          <a:xfrm>
            <a:off x="-17382" y="6059043"/>
            <a:ext cx="6156179" cy="769440"/>
          </a:xfrm>
          <a:prstGeom prst="rect">
            <a:avLst/>
          </a:prstGeom>
          <a:solidFill>
            <a:srgbClr val="DBEEF4"/>
          </a:solid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948A54"/>
                </a:solidFill>
                <a:uFillTx/>
                <a:latin typeface="Calibri"/>
              </a:rPr>
              <a:t>Ulrich Hübner, Netzflicker bei Travemünde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1" u="none" strike="noStrike" kern="0" cap="none" spc="0" baseline="0">
              <a:solidFill>
                <a:srgbClr val="948A54"/>
              </a:solidFill>
              <a:uFillTx/>
              <a:latin typeface="Calibri"/>
            </a:endParaRPr>
          </a:p>
        </p:txBody>
      </p:sp>
      <p:sp>
        <p:nvSpPr>
          <p:cNvPr id="5" name="CasellaDiTesto 4"/>
          <p:cNvSpPr txBox="1"/>
          <p:nvPr/>
        </p:nvSpPr>
        <p:spPr>
          <a:xfrm>
            <a:off x="6156179" y="980730"/>
            <a:ext cx="2987820" cy="5847752"/>
          </a:xfrm>
          <a:prstGeom prst="rect">
            <a:avLst/>
          </a:prstGeom>
          <a:solidFill>
            <a:srgbClr val="DBEEF4"/>
          </a:solid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La morte della vecchia Antoinette e del vecchio Johann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La ditta passa a Johann junior, che inserisce il giovane Thomas.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Tony messa a collegio dalla signorina Weichbrodt.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La proposta di matrimonio di Grünlich a Tony</a:t>
            </a:r>
            <a:br>
              <a:rPr lang="it-IT" sz="2200" b="1" i="0" u="none" strike="noStrike" kern="1200" cap="none" spc="0" baseline="0">
                <a:solidFill>
                  <a:srgbClr val="948A54"/>
                </a:solidFill>
                <a:uFillTx/>
                <a:latin typeface="Calibri"/>
              </a:rPr>
            </a:br>
            <a:r>
              <a:rPr lang="it-IT" sz="2200" b="1" i="0" u="none" strike="noStrike" kern="1200" cap="none" spc="0" baseline="0">
                <a:solidFill>
                  <a:srgbClr val="948A54"/>
                </a:solidFill>
                <a:uFillTx/>
                <a:latin typeface="Calibri"/>
              </a:rPr>
              <a:t/>
            </a:r>
            <a:br>
              <a:rPr lang="it-IT" sz="2200" b="1" i="0" u="none" strike="noStrike" kern="1200" cap="none" spc="0" baseline="0">
                <a:solidFill>
                  <a:srgbClr val="948A54"/>
                </a:solidFill>
                <a:uFillTx/>
                <a:latin typeface="Calibri"/>
              </a:rPr>
            </a:br>
            <a:r>
              <a:rPr lang="it-IT" sz="2200" b="1" i="0" u="none" strike="noStrike" kern="1200" cap="none" spc="0" baseline="0">
                <a:solidFill>
                  <a:srgbClr val="948A54"/>
                </a:solidFill>
                <a:uFillTx/>
                <a:latin typeface="Calibri"/>
              </a:rPr>
              <a:t>Tony e Morten a Travemünde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
    <p:bg>
      <p:bgPr>
        <a:solidFill>
          <a:srgbClr val="DBEEF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6012161" cy="1052739"/>
          </a:xfrm>
          <a:solidFill>
            <a:srgbClr val="DBEEF4"/>
          </a:solidFill>
        </p:spPr>
        <p:txBody>
          <a:bodyPr/>
          <a:lstStyle/>
          <a:p>
            <a:pPr lvl="0"/>
            <a:r>
              <a:rPr lang="it-IT" b="1">
                <a:solidFill>
                  <a:srgbClr val="948A54"/>
                </a:solidFill>
              </a:rPr>
              <a:t>P. III, cap.XI verso la fine</a:t>
            </a:r>
          </a:p>
        </p:txBody>
      </p:sp>
      <p:pic>
        <p:nvPicPr>
          <p:cNvPr id="3" name="Segnaposto contenuto 3"/>
          <p:cNvPicPr>
            <a:picLocks noGrp="1" noChangeAspect="1"/>
          </p:cNvPicPr>
          <p:nvPr>
            <p:ph idx="1"/>
          </p:nvPr>
        </p:nvPicPr>
        <p:blipFill>
          <a:blip r:embed="rId2"/>
          <a:stretch>
            <a:fillRect/>
          </a:stretch>
        </p:blipFill>
        <p:spPr>
          <a:xfrm>
            <a:off x="0" y="977008"/>
            <a:ext cx="6120682" cy="4861572"/>
          </a:xfrm>
        </p:spPr>
      </p:pic>
      <p:sp>
        <p:nvSpPr>
          <p:cNvPr id="4" name="Rettangolo 4"/>
          <p:cNvSpPr/>
          <p:nvPr/>
        </p:nvSpPr>
        <p:spPr>
          <a:xfrm>
            <a:off x="0" y="5949278"/>
            <a:ext cx="6156179" cy="769440"/>
          </a:xfrm>
          <a:prstGeom prst="rect">
            <a:avLst/>
          </a:prstGeom>
          <a:solidFill>
            <a:srgbClr val="DBEEF4"/>
          </a:solid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948A54"/>
                </a:solidFill>
                <a:uFillTx/>
                <a:latin typeface="Calibri"/>
              </a:rPr>
              <a:t>Ulrich Hübner, Netzflicker bei Travemünde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1" u="none" strike="noStrike" kern="0" cap="none" spc="0" baseline="0">
              <a:solidFill>
                <a:srgbClr val="948A54"/>
              </a:solidFill>
              <a:uFillTx/>
              <a:latin typeface="Calibri"/>
            </a:endParaRPr>
          </a:p>
        </p:txBody>
      </p:sp>
      <p:sp>
        <p:nvSpPr>
          <p:cNvPr id="5" name="CasellaDiTesto 4"/>
          <p:cNvSpPr txBox="1"/>
          <p:nvPr/>
        </p:nvSpPr>
        <p:spPr>
          <a:xfrm>
            <a:off x="6167499" y="148471"/>
            <a:ext cx="2987820" cy="6709528"/>
          </a:xfrm>
          <a:prstGeom prst="rect">
            <a:avLst/>
          </a:prstGeom>
          <a:solidFill>
            <a:srgbClr val="DBEEF4"/>
          </a:solid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48A54"/>
                </a:solidFill>
                <a:uFillTx/>
                <a:latin typeface="Calibri"/>
              </a:rPr>
              <a:t>« - Sì, babbo, - disse, - la signorina Buddenbrook e io...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948A54"/>
                </a:solidFill>
                <a:uFillTx/>
                <a:latin typeface="Calibri"/>
              </a:rPr>
              <a:t/>
            </a:r>
            <a:br>
              <a:rPr lang="it-IT" sz="2400" b="1" i="0" u="none" strike="noStrike" kern="1200" cap="none" spc="0" baseline="0">
                <a:solidFill>
                  <a:srgbClr val="948A54"/>
                </a:solidFill>
                <a:uFillTx/>
                <a:latin typeface="Calibri"/>
              </a:rPr>
            </a:br>
            <a:r>
              <a:rPr lang="it-IT" sz="2400" b="1" i="0" u="none" strike="noStrike" kern="1200" cap="none" spc="0" baseline="0">
                <a:solidFill>
                  <a:srgbClr val="948A54"/>
                </a:solidFill>
                <a:uFillTx/>
                <a:latin typeface="Calibri"/>
              </a:rPr>
              <a:t>- Bene, allora ti dirò che sei una zucca vuota, un pagliaccio, un minchione! E che domani fili subito a Gottinga, hai capito? domani all'alba! E che queste son bambinate, bambinate senza senso, e non ne voglio più sentir parlare!»</a:t>
            </a:r>
            <a:br>
              <a:rPr lang="it-IT" sz="2400" b="1" i="0" u="none" strike="noStrike" kern="1200" cap="none" spc="0" baseline="0">
                <a:solidFill>
                  <a:srgbClr val="948A54"/>
                </a:solidFill>
                <a:uFillTx/>
                <a:latin typeface="Calibri"/>
              </a:rPr>
            </a:br>
            <a:endParaRPr lang="it-IT" sz="2400" b="1" i="0" u="none" strike="noStrike" kern="1200" cap="none" spc="0" baseline="0">
              <a:solidFill>
                <a:srgbClr val="948A54"/>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9">
    <p:bg>
      <p:bgPr>
        <a:solidFill>
          <a:srgbClr val="DBEEF4"/>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0" y="0"/>
            <a:ext cx="9144000" cy="1052739"/>
          </a:xfrm>
          <a:solidFill>
            <a:srgbClr val="DBEEF4"/>
          </a:solidFill>
        </p:spPr>
        <p:txBody>
          <a:bodyPr/>
          <a:lstStyle/>
          <a:p>
            <a:pPr lvl="0"/>
            <a:r>
              <a:rPr lang="it-IT" b="1">
                <a:solidFill>
                  <a:srgbClr val="948A54"/>
                </a:solidFill>
              </a:rPr>
              <a:t>PP. II – III, Lubecca - Travemünde </a:t>
            </a:r>
            <a:br>
              <a:rPr lang="it-IT" b="1">
                <a:solidFill>
                  <a:srgbClr val="948A54"/>
                </a:solidFill>
              </a:rPr>
            </a:br>
            <a:r>
              <a:rPr lang="it-IT" sz="2400" b="1" i="1">
                <a:solidFill>
                  <a:srgbClr val="948A54"/>
                </a:solidFill>
              </a:rPr>
              <a:t>(1838-1846)</a:t>
            </a:r>
          </a:p>
        </p:txBody>
      </p:sp>
      <p:pic>
        <p:nvPicPr>
          <p:cNvPr id="3" name="Segnaposto contenuto 3"/>
          <p:cNvPicPr>
            <a:picLocks noGrp="1" noChangeAspect="1"/>
          </p:cNvPicPr>
          <p:nvPr>
            <p:ph idx="1"/>
          </p:nvPr>
        </p:nvPicPr>
        <p:blipFill>
          <a:blip r:embed="rId2"/>
          <a:stretch>
            <a:fillRect/>
          </a:stretch>
        </p:blipFill>
        <p:spPr>
          <a:xfrm>
            <a:off x="-10424" y="1094198"/>
            <a:ext cx="6120682" cy="4861572"/>
          </a:xfrm>
        </p:spPr>
      </p:pic>
      <p:sp>
        <p:nvSpPr>
          <p:cNvPr id="4" name="Rettangolo 4"/>
          <p:cNvSpPr/>
          <p:nvPr/>
        </p:nvSpPr>
        <p:spPr>
          <a:xfrm>
            <a:off x="10387" y="6096761"/>
            <a:ext cx="6156179" cy="769440"/>
          </a:xfrm>
          <a:prstGeom prst="rect">
            <a:avLst/>
          </a:prstGeom>
          <a:solidFill>
            <a:srgbClr val="DBEEF4"/>
          </a:solid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948A54"/>
                </a:solidFill>
                <a:uFillTx/>
                <a:latin typeface="Calibri"/>
              </a:rPr>
              <a:t>Ulrich Hübner, Netzflicker bei Travemünde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000" b="1" i="1" u="none" strike="noStrike" kern="0" cap="none" spc="0" baseline="0">
              <a:solidFill>
                <a:srgbClr val="948A54"/>
              </a:solidFill>
              <a:uFillTx/>
              <a:latin typeface="Calibri"/>
            </a:endParaRPr>
          </a:p>
        </p:txBody>
      </p:sp>
      <p:sp>
        <p:nvSpPr>
          <p:cNvPr id="5" name="CasellaDiTesto 4"/>
          <p:cNvSpPr txBox="1"/>
          <p:nvPr/>
        </p:nvSpPr>
        <p:spPr>
          <a:xfrm>
            <a:off x="6156179" y="980730"/>
            <a:ext cx="2987820" cy="5170648"/>
          </a:xfrm>
          <a:prstGeom prst="rect">
            <a:avLst/>
          </a:prstGeom>
          <a:solidFill>
            <a:srgbClr val="DBEEF4"/>
          </a:solid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Il controllo sui sentimenti. Le relazioni sentimentali di Tony e Morten e di Thomas e Anna sono sovrastate dall’interesse, dal bene superiore della ditta, della famiglia, della tradizione.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948A54"/>
                </a:solidFill>
                <a:uFillTx/>
                <a:latin typeface="Calibri"/>
              </a:rPr>
              <a:t>Il matrimonio come questione economica.</a:t>
            </a:r>
            <a:br>
              <a:rPr lang="it-IT" sz="2200" b="1" i="0" u="none" strike="noStrike" kern="1200" cap="none" spc="0" baseline="0">
                <a:solidFill>
                  <a:srgbClr val="948A54"/>
                </a:solidFill>
                <a:uFillTx/>
                <a:latin typeface="Calibri"/>
              </a:rPr>
            </a:br>
            <a:r>
              <a:rPr lang="it-IT" sz="2200" b="1" i="0" u="none" strike="noStrike" kern="0" cap="none" spc="0" baseline="0">
                <a:solidFill>
                  <a:srgbClr val="948A54"/>
                </a:solidFill>
                <a:uFillTx/>
                <a:latin typeface="Calibri"/>
              </a:rPr>
              <a:t>Eros imbrigliato.</a:t>
            </a: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948A54"/>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2">
    <p:bg>
      <p:bgPr>
        <a:solidFill>
          <a:srgbClr val="000000"/>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251524" y="274640"/>
            <a:ext cx="3888421" cy="634081"/>
          </a:xfrm>
        </p:spPr>
        <p:txBody>
          <a:bodyPr/>
          <a:lstStyle/>
          <a:p>
            <a:pPr lvl="0" algn="l"/>
            <a:r>
              <a:rPr lang="it-IT" b="1">
                <a:solidFill>
                  <a:srgbClr val="FFFFFF"/>
                </a:solidFill>
              </a:rPr>
              <a:t>P. III, cap. XIII</a:t>
            </a:r>
          </a:p>
        </p:txBody>
      </p:sp>
      <p:pic>
        <p:nvPicPr>
          <p:cNvPr id="3" name="Segnaposto contenuto 3"/>
          <p:cNvPicPr>
            <a:picLocks noGrp="1" noChangeAspect="1"/>
          </p:cNvPicPr>
          <p:nvPr>
            <p:ph idx="1"/>
          </p:nvPr>
        </p:nvPicPr>
        <p:blipFill>
          <a:blip r:embed="rId2"/>
          <a:stretch>
            <a:fillRect/>
          </a:stretch>
        </p:blipFill>
        <p:spPr>
          <a:xfrm>
            <a:off x="467541" y="980730"/>
            <a:ext cx="3600404" cy="4855089"/>
          </a:xfrm>
        </p:spPr>
      </p:pic>
      <p:sp>
        <p:nvSpPr>
          <p:cNvPr id="4" name="CasellaDiTesto 4"/>
          <p:cNvSpPr txBox="1"/>
          <p:nvPr/>
        </p:nvSpPr>
        <p:spPr>
          <a:xfrm>
            <a:off x="4455743" y="3858"/>
            <a:ext cx="4392484" cy="674030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FFFFFF"/>
                </a:solidFill>
                <a:uFillTx/>
                <a:latin typeface="Calibri"/>
              </a:rPr>
              <a:t>T</a:t>
            </a:r>
            <a:r>
              <a:rPr lang="it-IT" sz="2400" b="1" i="0" u="none" strike="noStrike" kern="1200" cap="none" spc="0" baseline="0">
                <a:solidFill>
                  <a:srgbClr val="FFFFFF"/>
                </a:solidFill>
                <a:uFillTx/>
                <a:latin typeface="Calibri"/>
              </a:rPr>
              <a:t>ony contemplò a lungo il proprio nome e lo spazio vuoto che aveva accanto. Poi, con un gesto improvviso, con una mimica nervosa e appassionata (inghiottì la saliva e per un attimo mosse velocemente le labbra) afferrò la penna, la tuffò, più che intingerla nel calamaio, e con l’indice curvo, la testa accaldata reclinata su una spalla scrisse con la sua goffa scrittura ascendente da sinistra a destra: «… Si fidanza il 22 settembre 1845 con il signor Bendix Grünlich di Amburgo, commerciante»</a:t>
            </a:r>
          </a:p>
        </p:txBody>
      </p:sp>
      <p:sp>
        <p:nvSpPr>
          <p:cNvPr id="5" name="CasellaDiTesto 5"/>
          <p:cNvSpPr txBox="1"/>
          <p:nvPr/>
        </p:nvSpPr>
        <p:spPr>
          <a:xfrm>
            <a:off x="467541" y="6110724"/>
            <a:ext cx="3672404"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FFFF"/>
                </a:solidFill>
                <a:uFillTx/>
                <a:latin typeface="Calibri"/>
              </a:rPr>
              <a:t>Oscar Ghiglia, Donna che scrive 1908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1">
    <p:bg>
      <p:bgPr>
        <a:solidFill>
          <a:srgbClr val="E13715"/>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0"/>
            <a:ext cx="8229600" cy="836712"/>
          </a:xfrm>
        </p:spPr>
        <p:txBody>
          <a:bodyPr/>
          <a:lstStyle/>
          <a:p>
            <a:pPr lvl="0"/>
            <a:r>
              <a:rPr lang="it-IT" sz="4000" b="1">
                <a:solidFill>
                  <a:srgbClr val="FFC000"/>
                </a:solidFill>
              </a:rPr>
              <a:t>P. IV, Amburgo, Lubecca </a:t>
            </a:r>
            <a:r>
              <a:rPr lang="it-IT" sz="2400" b="1" i="1">
                <a:solidFill>
                  <a:srgbClr val="FFC000"/>
                </a:solidFill>
              </a:rPr>
              <a:t>(1846-1855)</a:t>
            </a:r>
          </a:p>
        </p:txBody>
      </p:sp>
      <p:pic>
        <p:nvPicPr>
          <p:cNvPr id="3" name="Segnaposto contenuto 3"/>
          <p:cNvPicPr>
            <a:picLocks noGrp="1" noChangeAspect="1"/>
          </p:cNvPicPr>
          <p:nvPr>
            <p:ph idx="1"/>
          </p:nvPr>
        </p:nvPicPr>
        <p:blipFill>
          <a:blip r:embed="rId2"/>
          <a:stretch>
            <a:fillRect/>
          </a:stretch>
        </p:blipFill>
        <p:spPr>
          <a:xfrm>
            <a:off x="0" y="1412775"/>
            <a:ext cx="5600617" cy="3600404"/>
          </a:xfrm>
        </p:spPr>
      </p:pic>
      <p:sp>
        <p:nvSpPr>
          <p:cNvPr id="4" name="CasellaDiTesto 4"/>
          <p:cNvSpPr txBox="1"/>
          <p:nvPr/>
        </p:nvSpPr>
        <p:spPr>
          <a:xfrm>
            <a:off x="0" y="5085179"/>
            <a:ext cx="5652116" cy="83099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1" u="none" strike="noStrike" kern="1200" cap="none" spc="0" baseline="0">
                <a:solidFill>
                  <a:srgbClr val="FFC000"/>
                </a:solidFill>
                <a:uFillTx/>
                <a:latin typeface="Calibri"/>
              </a:rPr>
              <a:t>Gotthard Kühl, Lübecker Weisenhaus (1894)</a:t>
            </a:r>
          </a:p>
        </p:txBody>
      </p:sp>
      <p:sp>
        <p:nvSpPr>
          <p:cNvPr id="5" name="CasellaDiTesto 5"/>
          <p:cNvSpPr txBox="1"/>
          <p:nvPr/>
        </p:nvSpPr>
        <p:spPr>
          <a:xfrm>
            <a:off x="5652116" y="908721"/>
            <a:ext cx="3384377" cy="550919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FFC000"/>
                </a:solidFill>
                <a:uFillTx/>
                <a:latin typeface="Calibri"/>
              </a:rPr>
              <a:t>Nasce Erika, la figlia di Tony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FFC000"/>
                </a:solidFill>
                <a:uFillTx/>
                <a:latin typeface="Calibri"/>
              </a:rPr>
              <a:t>Christian, fratello di Thom in Inghilterra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FFC000"/>
                </a:solidFill>
                <a:uFillTx/>
                <a:latin typeface="Calibri"/>
              </a:rPr>
              <a:t>La rivoluzione del 1848 a Lubecca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FFC000"/>
                </a:solidFill>
                <a:uFillTx/>
                <a:latin typeface="Calibri"/>
              </a:rPr>
              <a:t>Fallimento del matrimonio tra Tony Buddenbrook e Bendix Grünlich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200" b="1" i="0" u="none" strike="noStrike" kern="1200" cap="none" spc="0" baseline="0">
              <a:solidFill>
                <a:srgbClr val="FFC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200" b="1" i="0" u="none" strike="noStrike" kern="1200" cap="none" spc="0" baseline="0">
                <a:solidFill>
                  <a:srgbClr val="FFC000"/>
                </a:solidFill>
                <a:uFillTx/>
                <a:latin typeface="Calibri"/>
              </a:rPr>
              <a:t>Muore Madame Kröger</a:t>
            </a:r>
            <a:br>
              <a:rPr lang="it-IT" sz="2200" b="1" i="0" u="none" strike="noStrike" kern="1200" cap="none" spc="0" baseline="0">
                <a:solidFill>
                  <a:srgbClr val="FFC000"/>
                </a:solidFill>
                <a:uFillTx/>
                <a:latin typeface="Calibri"/>
              </a:rPr>
            </a:br>
            <a:r>
              <a:rPr lang="it-IT" sz="2200" b="1" i="0" u="none" strike="noStrike" kern="1200" cap="none" spc="0" baseline="0">
                <a:solidFill>
                  <a:srgbClr val="FFC000"/>
                </a:solidFill>
                <a:uFillTx/>
                <a:latin typeface="Calibri"/>
              </a:rPr>
              <a:t/>
            </a:r>
            <a:br>
              <a:rPr lang="it-IT" sz="2200" b="1" i="0" u="none" strike="noStrike" kern="1200" cap="none" spc="0" baseline="0">
                <a:solidFill>
                  <a:srgbClr val="FFC000"/>
                </a:solidFill>
                <a:uFillTx/>
                <a:latin typeface="Calibri"/>
              </a:rPr>
            </a:br>
            <a:r>
              <a:rPr lang="it-IT" sz="2200" b="1" i="0" u="none" strike="noStrike" kern="1200" cap="none" spc="0" baseline="0">
                <a:solidFill>
                  <a:srgbClr val="FFC000"/>
                </a:solidFill>
                <a:uFillTx/>
                <a:latin typeface="Calibri"/>
              </a:rPr>
              <a:t>Muore Johann Buddenbrook</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1546</TotalTime>
  <Words>1891</Words>
  <Application>Microsoft Office PowerPoint</Application>
  <PresentationFormat>Presentazione su schermo (4:3)</PresentationFormat>
  <Paragraphs>186</Paragraphs>
  <Slides>25</Slides>
  <Notes>0</Notes>
  <HiddenSlides>0</HiddenSlides>
  <MMClips>1</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Thomas Mann,  I Buddenbrook (1901)</vt:lpstr>
      <vt:lpstr>  La Mengstrasse a Lubecca oggi    La casa La cena I Buddenbrook, i Kröger, i Köppen  il dottor Grabow, il mediatore Grätiens La poesia – Jean-Jacques Hoffstede, il poeta di «corte» La religione – Wunderlich, il pastore di «corte»   </vt:lpstr>
      <vt:lpstr>Il denaro come misura Denaro sudato, accumulato a poco a poco, denaro di bottegai e ragionieri, non di finanzieri e speculatori  Il romanzo della borghesia e dei valori borghesi, che arginano da ogni parte la tracotanza che può derivare dalla ricchezza  La religione della casa           La sala dei paesaggi</vt:lpstr>
      <vt:lpstr>P. I, cap. VIII, verso la fine</vt:lpstr>
      <vt:lpstr> PP. II – III, Lubecca - Travemünde  (1838-1846)</vt:lpstr>
      <vt:lpstr>P. III, cap.XI verso la fine</vt:lpstr>
      <vt:lpstr>PP. II – III, Lubecca - Travemünde  (1838-1846)</vt:lpstr>
      <vt:lpstr>P. III, cap. XIII</vt:lpstr>
      <vt:lpstr>P. IV, Amburgo, Lubecca (1846-1855)</vt:lpstr>
      <vt:lpstr>P. IV, Amburgo, Lubecca (1846-1855)</vt:lpstr>
      <vt:lpstr>P. V – Lubecca, Amsterdam (1856 -1857)  </vt:lpstr>
      <vt:lpstr>P. V – Lubecca, Amsterdam (1856 -1857)  </vt:lpstr>
      <vt:lpstr>P. VI, Lubecca, Amburgo, Monaco (1857-1860)</vt:lpstr>
      <vt:lpstr>P. VI, Lubecca, Amburgo, Monaco (1857-1860)</vt:lpstr>
      <vt:lpstr>P. VI, capitolo X, a metà</vt:lpstr>
      <vt:lpstr>P. VII – Lubecca  (1861-1866)</vt:lpstr>
      <vt:lpstr>P. VII – Lubecca  (1861-1866)</vt:lpstr>
      <vt:lpstr>P. VII – cap. VI verso la fine </vt:lpstr>
      <vt:lpstr>P. VIII – Lubecca (1867- 1870)</vt:lpstr>
      <vt:lpstr>P. VIII, cap. VI – Ein Tag aus dem Leben des kleinen Johannes</vt:lpstr>
      <vt:lpstr>P. IX – Lubecca - 1870 </vt:lpstr>
      <vt:lpstr>P. IX – cap. II</vt:lpstr>
      <vt:lpstr>P. X – Lubecca - Travemünde 1871-1875 </vt:lpstr>
      <vt:lpstr>P. X – cap. VI verso la fine</vt:lpstr>
      <vt:lpstr>P. XI – Amburgo - Lubecca dopo il 1875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Thomas Mann,  I Buddenbrook (1901)</dc:title>
  <dc:creator>Alessandro</dc:creator>
  <cp:lastModifiedBy>Alessandro</cp:lastModifiedBy>
  <cp:revision>34</cp:revision>
  <dcterms:created xsi:type="dcterms:W3CDTF">2015-02-12T21:22:32Z</dcterms:created>
  <dcterms:modified xsi:type="dcterms:W3CDTF">2015-02-21T12:18:39Z</dcterms:modified>
</cp:coreProperties>
</file>